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1" r:id="rId3"/>
    <p:sldId id="262" r:id="rId4"/>
    <p:sldId id="278" r:id="rId5"/>
    <p:sldId id="257" r:id="rId6"/>
    <p:sldId id="258" r:id="rId7"/>
    <p:sldId id="281" r:id="rId8"/>
    <p:sldId id="280" r:id="rId9"/>
    <p:sldId id="263" r:id="rId10"/>
    <p:sldId id="282" r:id="rId11"/>
    <p:sldId id="274" r:id="rId12"/>
    <p:sldId id="265" r:id="rId13"/>
    <p:sldId id="266" r:id="rId14"/>
    <p:sldId id="259" r:id="rId15"/>
    <p:sldId id="279" r:id="rId16"/>
    <p:sldId id="260" r:id="rId17"/>
    <p:sldId id="264" r:id="rId18"/>
    <p:sldId id="270" r:id="rId19"/>
    <p:sldId id="267" r:id="rId20"/>
    <p:sldId id="273" r:id="rId21"/>
    <p:sldId id="272" r:id="rId22"/>
    <p:sldId id="276" r:id="rId23"/>
    <p:sldId id="275" r:id="rId24"/>
    <p:sldId id="277" r:id="rId25"/>
    <p:sldId id="269" r:id="rId26"/>
    <p:sldId id="268" r:id="rId2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263641C4-3A55-436C-98CB-2D7B17B68B55}">
          <p14:sldIdLst>
            <p14:sldId id="256"/>
            <p14:sldId id="261"/>
            <p14:sldId id="262"/>
            <p14:sldId id="278"/>
            <p14:sldId id="257"/>
            <p14:sldId id="258"/>
            <p14:sldId id="281"/>
            <p14:sldId id="280"/>
            <p14:sldId id="263"/>
            <p14:sldId id="282"/>
            <p14:sldId id="274"/>
            <p14:sldId id="265"/>
            <p14:sldId id="266"/>
            <p14:sldId id="259"/>
            <p14:sldId id="279"/>
            <p14:sldId id="260"/>
            <p14:sldId id="264"/>
            <p14:sldId id="270"/>
          </p14:sldIdLst>
        </p14:section>
        <p14:section name="Sekcja bez tytułu" id="{1E0FB385-EACF-4695-B149-DA9EFCDC5364}">
          <p14:sldIdLst>
            <p14:sldId id="267"/>
            <p14:sldId id="273"/>
            <p14:sldId id="272"/>
            <p14:sldId id="276"/>
            <p14:sldId id="275"/>
            <p14:sldId id="277"/>
            <p14:sldId id="269"/>
            <p14:sldId id="26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0" autoAdjust="0"/>
    <p:restoredTop sz="94660"/>
  </p:normalViewPr>
  <p:slideViewPr>
    <p:cSldViewPr snapToGrid="0">
      <p:cViewPr varScale="1">
        <p:scale>
          <a:sx n="82" d="100"/>
          <a:sy n="82" d="100"/>
        </p:scale>
        <p:origin x="98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407643-CBCA-424B-9B15-DB1EBE69126F}"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pl-PL"/>
        </a:p>
      </dgm:t>
    </dgm:pt>
    <dgm:pt modelId="{286F5C87-1934-44AC-B653-B578FCB44A70}">
      <dgm:prSet phldrT="[Tekst]"/>
      <dgm:spPr>
        <a:solidFill>
          <a:schemeClr val="accent4">
            <a:lumMod val="60000"/>
            <a:lumOff val="40000"/>
          </a:schemeClr>
        </a:solidFill>
      </dgm:spPr>
      <dgm:t>
        <a:bodyPr/>
        <a:lstStyle/>
        <a:p>
          <a:r>
            <a:rPr lang="pl-PL" b="1" dirty="0">
              <a:solidFill>
                <a:schemeClr val="tx1"/>
              </a:solidFill>
            </a:rPr>
            <a:t>Grupa 6</a:t>
          </a:r>
        </a:p>
      </dgm:t>
    </dgm:pt>
    <dgm:pt modelId="{148A8786-D55B-4C22-AAB0-246D03B9D507}" type="parTrans" cxnId="{75BD7BE5-5437-4BF1-99AF-D5D7EA85478E}">
      <dgm:prSet/>
      <dgm:spPr/>
      <dgm:t>
        <a:bodyPr/>
        <a:lstStyle/>
        <a:p>
          <a:endParaRPr lang="pl-PL"/>
        </a:p>
      </dgm:t>
    </dgm:pt>
    <dgm:pt modelId="{725FBB63-0F0A-4F5D-B3CA-B1A6F81D4A8F}" type="sibTrans" cxnId="{75BD7BE5-5437-4BF1-99AF-D5D7EA85478E}">
      <dgm:prSet/>
      <dgm:spPr>
        <a:ln w="38100">
          <a:headEnd type="triangle" w="lg" len="lg"/>
        </a:ln>
      </dgm:spPr>
      <dgm:t>
        <a:bodyPr/>
        <a:lstStyle/>
        <a:p>
          <a:endParaRPr lang="pl-PL"/>
        </a:p>
      </dgm:t>
    </dgm:pt>
    <dgm:pt modelId="{9A03BC56-EFD8-43E5-B7F5-BF139611F62C}">
      <dgm:prSet phldrT="[Tekst]"/>
      <dgm:spPr>
        <a:solidFill>
          <a:schemeClr val="accent4">
            <a:lumMod val="60000"/>
            <a:lumOff val="40000"/>
          </a:schemeClr>
        </a:solidFill>
      </dgm:spPr>
      <dgm:t>
        <a:bodyPr/>
        <a:lstStyle/>
        <a:p>
          <a:r>
            <a:rPr lang="pl-PL" b="1" dirty="0">
              <a:solidFill>
                <a:schemeClr val="tx1"/>
              </a:solidFill>
            </a:rPr>
            <a:t>Grupa 5</a:t>
          </a:r>
        </a:p>
      </dgm:t>
    </dgm:pt>
    <dgm:pt modelId="{406F03DF-9A9B-47CD-9761-DC77905D31AE}" type="parTrans" cxnId="{FD6CF4F0-4D4E-4363-BC58-3855640C163B}">
      <dgm:prSet/>
      <dgm:spPr/>
      <dgm:t>
        <a:bodyPr/>
        <a:lstStyle/>
        <a:p>
          <a:endParaRPr lang="pl-PL"/>
        </a:p>
      </dgm:t>
    </dgm:pt>
    <dgm:pt modelId="{02D2303A-3A63-4FE3-9935-EC3C455E9764}" type="sibTrans" cxnId="{FD6CF4F0-4D4E-4363-BC58-3855640C163B}">
      <dgm:prSet/>
      <dgm:spPr>
        <a:ln w="38100">
          <a:headEnd type="triangle" w="lg" len="lg"/>
        </a:ln>
      </dgm:spPr>
      <dgm:t>
        <a:bodyPr/>
        <a:lstStyle/>
        <a:p>
          <a:endParaRPr lang="pl-PL"/>
        </a:p>
      </dgm:t>
    </dgm:pt>
    <dgm:pt modelId="{A8D3F066-E09F-4FB8-B868-649D7F011887}">
      <dgm:prSet phldrT="[Tekst]"/>
      <dgm:spPr>
        <a:solidFill>
          <a:schemeClr val="accent4">
            <a:lumMod val="60000"/>
            <a:lumOff val="40000"/>
          </a:schemeClr>
        </a:solidFill>
      </dgm:spPr>
      <dgm:t>
        <a:bodyPr/>
        <a:lstStyle/>
        <a:p>
          <a:r>
            <a:rPr lang="pl-PL" b="1" dirty="0">
              <a:solidFill>
                <a:schemeClr val="tx1"/>
              </a:solidFill>
            </a:rPr>
            <a:t>Grupa 4</a:t>
          </a:r>
        </a:p>
      </dgm:t>
    </dgm:pt>
    <dgm:pt modelId="{8A34F43E-FA71-43B5-8ED8-272B8AC26754}" type="parTrans" cxnId="{0DDE821C-65B6-4240-86E7-5B991E6C6AC6}">
      <dgm:prSet/>
      <dgm:spPr/>
      <dgm:t>
        <a:bodyPr/>
        <a:lstStyle/>
        <a:p>
          <a:endParaRPr lang="pl-PL"/>
        </a:p>
      </dgm:t>
    </dgm:pt>
    <dgm:pt modelId="{F9F8D463-1111-4B88-B0DD-7E3656247231}" type="sibTrans" cxnId="{0DDE821C-65B6-4240-86E7-5B991E6C6AC6}">
      <dgm:prSet/>
      <dgm:spPr>
        <a:ln w="38100">
          <a:headEnd type="triangle" w="lg" len="lg"/>
        </a:ln>
      </dgm:spPr>
      <dgm:t>
        <a:bodyPr/>
        <a:lstStyle/>
        <a:p>
          <a:endParaRPr lang="pl-PL"/>
        </a:p>
      </dgm:t>
    </dgm:pt>
    <dgm:pt modelId="{05B17C1B-BEBA-4CAE-82F4-4D320DAD54D1}">
      <dgm:prSet phldrT="[Tekst]"/>
      <dgm:spPr>
        <a:solidFill>
          <a:schemeClr val="accent4">
            <a:lumMod val="60000"/>
            <a:lumOff val="40000"/>
          </a:schemeClr>
        </a:solidFill>
      </dgm:spPr>
      <dgm:t>
        <a:bodyPr/>
        <a:lstStyle/>
        <a:p>
          <a:r>
            <a:rPr lang="pl-PL" b="1" dirty="0">
              <a:solidFill>
                <a:schemeClr val="tx1"/>
              </a:solidFill>
            </a:rPr>
            <a:t>Grupa 3</a:t>
          </a:r>
        </a:p>
      </dgm:t>
    </dgm:pt>
    <dgm:pt modelId="{F048D918-A39C-4D0D-B44E-9FF0F7EFB7A4}" type="parTrans" cxnId="{F242C447-4500-442B-9ADE-E68071800F63}">
      <dgm:prSet/>
      <dgm:spPr/>
      <dgm:t>
        <a:bodyPr/>
        <a:lstStyle/>
        <a:p>
          <a:endParaRPr lang="pl-PL"/>
        </a:p>
      </dgm:t>
    </dgm:pt>
    <dgm:pt modelId="{8CC6BC81-0A4A-41DD-8867-9F07D2C1AF90}" type="sibTrans" cxnId="{F242C447-4500-442B-9ADE-E68071800F63}">
      <dgm:prSet/>
      <dgm:spPr>
        <a:ln w="38100">
          <a:headEnd type="triangle" w="lg" len="lg"/>
        </a:ln>
      </dgm:spPr>
      <dgm:t>
        <a:bodyPr/>
        <a:lstStyle/>
        <a:p>
          <a:endParaRPr lang="pl-PL"/>
        </a:p>
      </dgm:t>
    </dgm:pt>
    <dgm:pt modelId="{CFD7A6C3-43AE-47D9-B2C6-D4287A1F0E23}">
      <dgm:prSet phldrT="[Tekst]"/>
      <dgm:spPr>
        <a:solidFill>
          <a:schemeClr val="accent4">
            <a:lumMod val="60000"/>
            <a:lumOff val="40000"/>
          </a:schemeClr>
        </a:solidFill>
      </dgm:spPr>
      <dgm:t>
        <a:bodyPr/>
        <a:lstStyle/>
        <a:p>
          <a:r>
            <a:rPr lang="pl-PL" b="1" dirty="0">
              <a:solidFill>
                <a:schemeClr val="tx1"/>
              </a:solidFill>
            </a:rPr>
            <a:t>Grupa 1</a:t>
          </a:r>
        </a:p>
      </dgm:t>
    </dgm:pt>
    <dgm:pt modelId="{79D5E223-B6E4-4694-9F88-E856D6FC37A4}" type="parTrans" cxnId="{FE8933E4-9FA1-440A-8D00-71824AB65E51}">
      <dgm:prSet/>
      <dgm:spPr/>
      <dgm:t>
        <a:bodyPr/>
        <a:lstStyle/>
        <a:p>
          <a:endParaRPr lang="pl-PL"/>
        </a:p>
      </dgm:t>
    </dgm:pt>
    <dgm:pt modelId="{B97E14B6-04D7-4B5F-B50D-25C72D97E1AD}" type="sibTrans" cxnId="{FE8933E4-9FA1-440A-8D00-71824AB65E51}">
      <dgm:prSet/>
      <dgm:spPr>
        <a:ln w="38100">
          <a:headEnd type="triangle" w="lg" len="lg"/>
        </a:ln>
      </dgm:spPr>
      <dgm:t>
        <a:bodyPr/>
        <a:lstStyle/>
        <a:p>
          <a:endParaRPr lang="pl-PL"/>
        </a:p>
      </dgm:t>
    </dgm:pt>
    <dgm:pt modelId="{40B5A0DB-411C-449A-92B6-D305BA0D7368}">
      <dgm:prSet/>
      <dgm:spPr>
        <a:solidFill>
          <a:schemeClr val="accent4">
            <a:lumMod val="60000"/>
            <a:lumOff val="40000"/>
          </a:schemeClr>
        </a:solidFill>
      </dgm:spPr>
      <dgm:t>
        <a:bodyPr/>
        <a:lstStyle/>
        <a:p>
          <a:r>
            <a:rPr lang="pl-PL" b="1" dirty="0">
              <a:solidFill>
                <a:schemeClr val="tx1"/>
              </a:solidFill>
            </a:rPr>
            <a:t>Grupa 2</a:t>
          </a:r>
        </a:p>
      </dgm:t>
    </dgm:pt>
    <dgm:pt modelId="{34D3B24C-1945-4E5C-9DAB-AC9B47FD0E1C}" type="parTrans" cxnId="{0753CE17-A39A-44ED-AC6B-954ACC2F7904}">
      <dgm:prSet/>
      <dgm:spPr/>
      <dgm:t>
        <a:bodyPr/>
        <a:lstStyle/>
        <a:p>
          <a:endParaRPr lang="pl-PL"/>
        </a:p>
      </dgm:t>
    </dgm:pt>
    <dgm:pt modelId="{0398891F-2352-41B7-8FA1-F38DA666249C}" type="sibTrans" cxnId="{0753CE17-A39A-44ED-AC6B-954ACC2F7904}">
      <dgm:prSet/>
      <dgm:spPr>
        <a:ln w="38100">
          <a:headEnd type="triangle" w="lg" len="lg"/>
        </a:ln>
      </dgm:spPr>
      <dgm:t>
        <a:bodyPr/>
        <a:lstStyle/>
        <a:p>
          <a:endParaRPr lang="pl-PL"/>
        </a:p>
      </dgm:t>
    </dgm:pt>
    <dgm:pt modelId="{D5BF5D2D-101C-473A-9D2C-37A5386F6C24}" type="pres">
      <dgm:prSet presAssocID="{38407643-CBCA-424B-9B15-DB1EBE69126F}" presName="cycle" presStyleCnt="0">
        <dgm:presLayoutVars>
          <dgm:dir/>
          <dgm:resizeHandles val="exact"/>
        </dgm:presLayoutVars>
      </dgm:prSet>
      <dgm:spPr/>
    </dgm:pt>
    <dgm:pt modelId="{FC41A649-0703-4293-9EC8-49C3D2D06FE1}" type="pres">
      <dgm:prSet presAssocID="{286F5C87-1934-44AC-B653-B578FCB44A70}" presName="node" presStyleLbl="node1" presStyleIdx="0" presStyleCnt="6">
        <dgm:presLayoutVars>
          <dgm:bulletEnabled val="1"/>
        </dgm:presLayoutVars>
      </dgm:prSet>
      <dgm:spPr/>
    </dgm:pt>
    <dgm:pt modelId="{5C2B7E61-247E-4142-83E8-7FB98678FD30}" type="pres">
      <dgm:prSet presAssocID="{286F5C87-1934-44AC-B653-B578FCB44A70}" presName="spNode" presStyleCnt="0"/>
      <dgm:spPr/>
    </dgm:pt>
    <dgm:pt modelId="{4C287EC8-261F-4D87-9A0F-89C4A8E5BADA}" type="pres">
      <dgm:prSet presAssocID="{725FBB63-0F0A-4F5D-B3CA-B1A6F81D4A8F}" presName="sibTrans" presStyleLbl="sibTrans1D1" presStyleIdx="0" presStyleCnt="6"/>
      <dgm:spPr/>
    </dgm:pt>
    <dgm:pt modelId="{4A196C51-2C23-4E5E-89E7-39632C4D9915}" type="pres">
      <dgm:prSet presAssocID="{9A03BC56-EFD8-43E5-B7F5-BF139611F62C}" presName="node" presStyleLbl="node1" presStyleIdx="1" presStyleCnt="6">
        <dgm:presLayoutVars>
          <dgm:bulletEnabled val="1"/>
        </dgm:presLayoutVars>
      </dgm:prSet>
      <dgm:spPr/>
    </dgm:pt>
    <dgm:pt modelId="{6282B2E9-5F63-4182-BCFF-C3800D1A0E10}" type="pres">
      <dgm:prSet presAssocID="{9A03BC56-EFD8-43E5-B7F5-BF139611F62C}" presName="spNode" presStyleCnt="0"/>
      <dgm:spPr/>
    </dgm:pt>
    <dgm:pt modelId="{F5CD944B-575B-4B3C-B45D-446147466125}" type="pres">
      <dgm:prSet presAssocID="{02D2303A-3A63-4FE3-9935-EC3C455E9764}" presName="sibTrans" presStyleLbl="sibTrans1D1" presStyleIdx="1" presStyleCnt="6"/>
      <dgm:spPr/>
    </dgm:pt>
    <dgm:pt modelId="{2B02D74A-E714-4A74-A344-EF3EBA6F4995}" type="pres">
      <dgm:prSet presAssocID="{A8D3F066-E09F-4FB8-B868-649D7F011887}" presName="node" presStyleLbl="node1" presStyleIdx="2" presStyleCnt="6">
        <dgm:presLayoutVars>
          <dgm:bulletEnabled val="1"/>
        </dgm:presLayoutVars>
      </dgm:prSet>
      <dgm:spPr/>
    </dgm:pt>
    <dgm:pt modelId="{F2F4EA6E-CABF-422F-9DBD-420A1FD8D405}" type="pres">
      <dgm:prSet presAssocID="{A8D3F066-E09F-4FB8-B868-649D7F011887}" presName="spNode" presStyleCnt="0"/>
      <dgm:spPr/>
    </dgm:pt>
    <dgm:pt modelId="{FE3CD895-83D0-4E2E-BE92-6A5F60475CCE}" type="pres">
      <dgm:prSet presAssocID="{F9F8D463-1111-4B88-B0DD-7E3656247231}" presName="sibTrans" presStyleLbl="sibTrans1D1" presStyleIdx="2" presStyleCnt="6"/>
      <dgm:spPr/>
    </dgm:pt>
    <dgm:pt modelId="{0AD06642-4B19-4CFB-BC53-8A659B65826F}" type="pres">
      <dgm:prSet presAssocID="{05B17C1B-BEBA-4CAE-82F4-4D320DAD54D1}" presName="node" presStyleLbl="node1" presStyleIdx="3" presStyleCnt="6">
        <dgm:presLayoutVars>
          <dgm:bulletEnabled val="1"/>
        </dgm:presLayoutVars>
      </dgm:prSet>
      <dgm:spPr/>
    </dgm:pt>
    <dgm:pt modelId="{3D9D1904-C63C-4F00-B265-478221E364D3}" type="pres">
      <dgm:prSet presAssocID="{05B17C1B-BEBA-4CAE-82F4-4D320DAD54D1}" presName="spNode" presStyleCnt="0"/>
      <dgm:spPr/>
    </dgm:pt>
    <dgm:pt modelId="{6D85BB6A-01F0-443A-8F4C-AAE91DB6EB30}" type="pres">
      <dgm:prSet presAssocID="{8CC6BC81-0A4A-41DD-8867-9F07D2C1AF90}" presName="sibTrans" presStyleLbl="sibTrans1D1" presStyleIdx="3" presStyleCnt="6"/>
      <dgm:spPr/>
    </dgm:pt>
    <dgm:pt modelId="{94E8BF4A-ED47-469A-8D7D-D8C0558022AE}" type="pres">
      <dgm:prSet presAssocID="{40B5A0DB-411C-449A-92B6-D305BA0D7368}" presName="node" presStyleLbl="node1" presStyleIdx="4" presStyleCnt="6">
        <dgm:presLayoutVars>
          <dgm:bulletEnabled val="1"/>
        </dgm:presLayoutVars>
      </dgm:prSet>
      <dgm:spPr/>
    </dgm:pt>
    <dgm:pt modelId="{F801963A-11AF-44C6-873D-02D50FC5A50B}" type="pres">
      <dgm:prSet presAssocID="{40B5A0DB-411C-449A-92B6-D305BA0D7368}" presName="spNode" presStyleCnt="0"/>
      <dgm:spPr/>
    </dgm:pt>
    <dgm:pt modelId="{AD98B044-5CA6-4285-9FFD-AC8726838220}" type="pres">
      <dgm:prSet presAssocID="{0398891F-2352-41B7-8FA1-F38DA666249C}" presName="sibTrans" presStyleLbl="sibTrans1D1" presStyleIdx="4" presStyleCnt="6"/>
      <dgm:spPr/>
    </dgm:pt>
    <dgm:pt modelId="{11E7912A-FD46-4B3C-B385-47BE5D4A59EF}" type="pres">
      <dgm:prSet presAssocID="{CFD7A6C3-43AE-47D9-B2C6-D4287A1F0E23}" presName="node" presStyleLbl="node1" presStyleIdx="5" presStyleCnt="6">
        <dgm:presLayoutVars>
          <dgm:bulletEnabled val="1"/>
        </dgm:presLayoutVars>
      </dgm:prSet>
      <dgm:spPr/>
    </dgm:pt>
    <dgm:pt modelId="{338756BA-C589-48A9-9EA5-C3B67D57E3D6}" type="pres">
      <dgm:prSet presAssocID="{CFD7A6C3-43AE-47D9-B2C6-D4287A1F0E23}" presName="spNode" presStyleCnt="0"/>
      <dgm:spPr/>
    </dgm:pt>
    <dgm:pt modelId="{4E98EFBC-F569-46F1-B04A-66D4F749DB91}" type="pres">
      <dgm:prSet presAssocID="{B97E14B6-04D7-4B5F-B50D-25C72D97E1AD}" presName="sibTrans" presStyleLbl="sibTrans1D1" presStyleIdx="5" presStyleCnt="6"/>
      <dgm:spPr/>
    </dgm:pt>
  </dgm:ptLst>
  <dgm:cxnLst>
    <dgm:cxn modelId="{D19F1908-A861-4055-A8A9-4F542D46DC79}" type="presOf" srcId="{A8D3F066-E09F-4FB8-B868-649D7F011887}" destId="{2B02D74A-E714-4A74-A344-EF3EBA6F4995}" srcOrd="0" destOrd="0" presId="urn:microsoft.com/office/officeart/2005/8/layout/cycle6"/>
    <dgm:cxn modelId="{4761B20E-27D4-4D25-B65E-53D703318BD0}" type="presOf" srcId="{9A03BC56-EFD8-43E5-B7F5-BF139611F62C}" destId="{4A196C51-2C23-4E5E-89E7-39632C4D9915}" srcOrd="0" destOrd="0" presId="urn:microsoft.com/office/officeart/2005/8/layout/cycle6"/>
    <dgm:cxn modelId="{0753CE17-A39A-44ED-AC6B-954ACC2F7904}" srcId="{38407643-CBCA-424B-9B15-DB1EBE69126F}" destId="{40B5A0DB-411C-449A-92B6-D305BA0D7368}" srcOrd="4" destOrd="0" parTransId="{34D3B24C-1945-4E5C-9DAB-AC9B47FD0E1C}" sibTransId="{0398891F-2352-41B7-8FA1-F38DA666249C}"/>
    <dgm:cxn modelId="{0DDE821C-65B6-4240-86E7-5B991E6C6AC6}" srcId="{38407643-CBCA-424B-9B15-DB1EBE69126F}" destId="{A8D3F066-E09F-4FB8-B868-649D7F011887}" srcOrd="2" destOrd="0" parTransId="{8A34F43E-FA71-43B5-8ED8-272B8AC26754}" sibTransId="{F9F8D463-1111-4B88-B0DD-7E3656247231}"/>
    <dgm:cxn modelId="{07C9CB1D-059F-446D-9571-A7BF3E9DB43E}" type="presOf" srcId="{B97E14B6-04D7-4B5F-B50D-25C72D97E1AD}" destId="{4E98EFBC-F569-46F1-B04A-66D4F749DB91}" srcOrd="0" destOrd="0" presId="urn:microsoft.com/office/officeart/2005/8/layout/cycle6"/>
    <dgm:cxn modelId="{5312E536-0CC9-400A-9B57-2B94CE99B10E}" type="presOf" srcId="{8CC6BC81-0A4A-41DD-8867-9F07D2C1AF90}" destId="{6D85BB6A-01F0-443A-8F4C-AAE91DB6EB30}" srcOrd="0" destOrd="0" presId="urn:microsoft.com/office/officeart/2005/8/layout/cycle6"/>
    <dgm:cxn modelId="{1422DA64-3EA6-4731-91D3-0D024A5A9D6C}" type="presOf" srcId="{F9F8D463-1111-4B88-B0DD-7E3656247231}" destId="{FE3CD895-83D0-4E2E-BE92-6A5F60475CCE}" srcOrd="0" destOrd="0" presId="urn:microsoft.com/office/officeart/2005/8/layout/cycle6"/>
    <dgm:cxn modelId="{6BBA0C45-5AFE-4C51-BADF-B9BF6A256E35}" type="presOf" srcId="{40B5A0DB-411C-449A-92B6-D305BA0D7368}" destId="{94E8BF4A-ED47-469A-8D7D-D8C0558022AE}" srcOrd="0" destOrd="0" presId="urn:microsoft.com/office/officeart/2005/8/layout/cycle6"/>
    <dgm:cxn modelId="{F242C447-4500-442B-9ADE-E68071800F63}" srcId="{38407643-CBCA-424B-9B15-DB1EBE69126F}" destId="{05B17C1B-BEBA-4CAE-82F4-4D320DAD54D1}" srcOrd="3" destOrd="0" parTransId="{F048D918-A39C-4D0D-B44E-9FF0F7EFB7A4}" sibTransId="{8CC6BC81-0A4A-41DD-8867-9F07D2C1AF90}"/>
    <dgm:cxn modelId="{7141826E-EC80-4D01-ABFF-F3B497CD6408}" type="presOf" srcId="{02D2303A-3A63-4FE3-9935-EC3C455E9764}" destId="{F5CD944B-575B-4B3C-B45D-446147466125}" srcOrd="0" destOrd="0" presId="urn:microsoft.com/office/officeart/2005/8/layout/cycle6"/>
    <dgm:cxn modelId="{2FCF2B55-82BC-4DFA-BBE7-6BCB97643BF7}" type="presOf" srcId="{05B17C1B-BEBA-4CAE-82F4-4D320DAD54D1}" destId="{0AD06642-4B19-4CFB-BC53-8A659B65826F}" srcOrd="0" destOrd="0" presId="urn:microsoft.com/office/officeart/2005/8/layout/cycle6"/>
    <dgm:cxn modelId="{FC0B1297-445F-4FB1-8643-A339C99435C8}" type="presOf" srcId="{286F5C87-1934-44AC-B653-B578FCB44A70}" destId="{FC41A649-0703-4293-9EC8-49C3D2D06FE1}" srcOrd="0" destOrd="0" presId="urn:microsoft.com/office/officeart/2005/8/layout/cycle6"/>
    <dgm:cxn modelId="{97C940B4-B526-4F86-B936-F744978E6534}" type="presOf" srcId="{725FBB63-0F0A-4F5D-B3CA-B1A6F81D4A8F}" destId="{4C287EC8-261F-4D87-9A0F-89C4A8E5BADA}" srcOrd="0" destOrd="0" presId="urn:microsoft.com/office/officeart/2005/8/layout/cycle6"/>
    <dgm:cxn modelId="{9D5B54C2-EF67-49C0-81DB-D955F8CBE00A}" type="presOf" srcId="{0398891F-2352-41B7-8FA1-F38DA666249C}" destId="{AD98B044-5CA6-4285-9FFD-AC8726838220}" srcOrd="0" destOrd="0" presId="urn:microsoft.com/office/officeart/2005/8/layout/cycle6"/>
    <dgm:cxn modelId="{94EEB7C3-D51A-4144-9C98-0CD966F6F02C}" type="presOf" srcId="{38407643-CBCA-424B-9B15-DB1EBE69126F}" destId="{D5BF5D2D-101C-473A-9D2C-37A5386F6C24}" srcOrd="0" destOrd="0" presId="urn:microsoft.com/office/officeart/2005/8/layout/cycle6"/>
    <dgm:cxn modelId="{5BEDA8D8-A739-48D4-9A49-BA1D7BB94D69}" type="presOf" srcId="{CFD7A6C3-43AE-47D9-B2C6-D4287A1F0E23}" destId="{11E7912A-FD46-4B3C-B385-47BE5D4A59EF}" srcOrd="0" destOrd="0" presId="urn:microsoft.com/office/officeart/2005/8/layout/cycle6"/>
    <dgm:cxn modelId="{FE8933E4-9FA1-440A-8D00-71824AB65E51}" srcId="{38407643-CBCA-424B-9B15-DB1EBE69126F}" destId="{CFD7A6C3-43AE-47D9-B2C6-D4287A1F0E23}" srcOrd="5" destOrd="0" parTransId="{79D5E223-B6E4-4694-9F88-E856D6FC37A4}" sibTransId="{B97E14B6-04D7-4B5F-B50D-25C72D97E1AD}"/>
    <dgm:cxn modelId="{75BD7BE5-5437-4BF1-99AF-D5D7EA85478E}" srcId="{38407643-CBCA-424B-9B15-DB1EBE69126F}" destId="{286F5C87-1934-44AC-B653-B578FCB44A70}" srcOrd="0" destOrd="0" parTransId="{148A8786-D55B-4C22-AAB0-246D03B9D507}" sibTransId="{725FBB63-0F0A-4F5D-B3CA-B1A6F81D4A8F}"/>
    <dgm:cxn modelId="{FD6CF4F0-4D4E-4363-BC58-3855640C163B}" srcId="{38407643-CBCA-424B-9B15-DB1EBE69126F}" destId="{9A03BC56-EFD8-43E5-B7F5-BF139611F62C}" srcOrd="1" destOrd="0" parTransId="{406F03DF-9A9B-47CD-9761-DC77905D31AE}" sibTransId="{02D2303A-3A63-4FE3-9935-EC3C455E9764}"/>
    <dgm:cxn modelId="{DA6F3F26-E6A0-4152-A8CB-B4AC03F2CA42}" type="presParOf" srcId="{D5BF5D2D-101C-473A-9D2C-37A5386F6C24}" destId="{FC41A649-0703-4293-9EC8-49C3D2D06FE1}" srcOrd="0" destOrd="0" presId="urn:microsoft.com/office/officeart/2005/8/layout/cycle6"/>
    <dgm:cxn modelId="{8D191582-3D00-4E38-B529-0FCFFFA209E8}" type="presParOf" srcId="{D5BF5D2D-101C-473A-9D2C-37A5386F6C24}" destId="{5C2B7E61-247E-4142-83E8-7FB98678FD30}" srcOrd="1" destOrd="0" presId="urn:microsoft.com/office/officeart/2005/8/layout/cycle6"/>
    <dgm:cxn modelId="{8B6FD8B6-1445-4E56-A8B1-8942BDA901DD}" type="presParOf" srcId="{D5BF5D2D-101C-473A-9D2C-37A5386F6C24}" destId="{4C287EC8-261F-4D87-9A0F-89C4A8E5BADA}" srcOrd="2" destOrd="0" presId="urn:microsoft.com/office/officeart/2005/8/layout/cycle6"/>
    <dgm:cxn modelId="{69E31113-631E-4DC9-B30D-758E49203AED}" type="presParOf" srcId="{D5BF5D2D-101C-473A-9D2C-37A5386F6C24}" destId="{4A196C51-2C23-4E5E-89E7-39632C4D9915}" srcOrd="3" destOrd="0" presId="urn:microsoft.com/office/officeart/2005/8/layout/cycle6"/>
    <dgm:cxn modelId="{905AC408-53B2-4AC7-A6B8-58A114994556}" type="presParOf" srcId="{D5BF5D2D-101C-473A-9D2C-37A5386F6C24}" destId="{6282B2E9-5F63-4182-BCFF-C3800D1A0E10}" srcOrd="4" destOrd="0" presId="urn:microsoft.com/office/officeart/2005/8/layout/cycle6"/>
    <dgm:cxn modelId="{9F8BBBF4-67D6-4C04-9380-3280E5A1CAE4}" type="presParOf" srcId="{D5BF5D2D-101C-473A-9D2C-37A5386F6C24}" destId="{F5CD944B-575B-4B3C-B45D-446147466125}" srcOrd="5" destOrd="0" presId="urn:microsoft.com/office/officeart/2005/8/layout/cycle6"/>
    <dgm:cxn modelId="{185B7887-0163-4D39-B3E3-0A464E1C2A45}" type="presParOf" srcId="{D5BF5D2D-101C-473A-9D2C-37A5386F6C24}" destId="{2B02D74A-E714-4A74-A344-EF3EBA6F4995}" srcOrd="6" destOrd="0" presId="urn:microsoft.com/office/officeart/2005/8/layout/cycle6"/>
    <dgm:cxn modelId="{393D60C7-B27B-4225-A843-05BB8C949B46}" type="presParOf" srcId="{D5BF5D2D-101C-473A-9D2C-37A5386F6C24}" destId="{F2F4EA6E-CABF-422F-9DBD-420A1FD8D405}" srcOrd="7" destOrd="0" presId="urn:microsoft.com/office/officeart/2005/8/layout/cycle6"/>
    <dgm:cxn modelId="{38318CD4-EFBA-4384-9513-54D5F5B82848}" type="presParOf" srcId="{D5BF5D2D-101C-473A-9D2C-37A5386F6C24}" destId="{FE3CD895-83D0-4E2E-BE92-6A5F60475CCE}" srcOrd="8" destOrd="0" presId="urn:microsoft.com/office/officeart/2005/8/layout/cycle6"/>
    <dgm:cxn modelId="{03C600D3-FD20-4875-A75C-286A00C1C20D}" type="presParOf" srcId="{D5BF5D2D-101C-473A-9D2C-37A5386F6C24}" destId="{0AD06642-4B19-4CFB-BC53-8A659B65826F}" srcOrd="9" destOrd="0" presId="urn:microsoft.com/office/officeart/2005/8/layout/cycle6"/>
    <dgm:cxn modelId="{27FC041C-C0F7-4409-AADD-AD3059DF5B37}" type="presParOf" srcId="{D5BF5D2D-101C-473A-9D2C-37A5386F6C24}" destId="{3D9D1904-C63C-4F00-B265-478221E364D3}" srcOrd="10" destOrd="0" presId="urn:microsoft.com/office/officeart/2005/8/layout/cycle6"/>
    <dgm:cxn modelId="{FBFF681D-EBA1-444C-9A09-5A06F78B8DF9}" type="presParOf" srcId="{D5BF5D2D-101C-473A-9D2C-37A5386F6C24}" destId="{6D85BB6A-01F0-443A-8F4C-AAE91DB6EB30}" srcOrd="11" destOrd="0" presId="urn:microsoft.com/office/officeart/2005/8/layout/cycle6"/>
    <dgm:cxn modelId="{3BCF5E0F-8141-4AA4-987D-FD718658A314}" type="presParOf" srcId="{D5BF5D2D-101C-473A-9D2C-37A5386F6C24}" destId="{94E8BF4A-ED47-469A-8D7D-D8C0558022AE}" srcOrd="12" destOrd="0" presId="urn:microsoft.com/office/officeart/2005/8/layout/cycle6"/>
    <dgm:cxn modelId="{7BA80A90-73E4-4CCD-889F-096AAD679CD6}" type="presParOf" srcId="{D5BF5D2D-101C-473A-9D2C-37A5386F6C24}" destId="{F801963A-11AF-44C6-873D-02D50FC5A50B}" srcOrd="13" destOrd="0" presId="urn:microsoft.com/office/officeart/2005/8/layout/cycle6"/>
    <dgm:cxn modelId="{092A4D8F-7EEE-47F1-87F2-29FEB7E4BDEE}" type="presParOf" srcId="{D5BF5D2D-101C-473A-9D2C-37A5386F6C24}" destId="{AD98B044-5CA6-4285-9FFD-AC8726838220}" srcOrd="14" destOrd="0" presId="urn:microsoft.com/office/officeart/2005/8/layout/cycle6"/>
    <dgm:cxn modelId="{F82A8C23-9340-4D3E-88FE-8BD77866DB5A}" type="presParOf" srcId="{D5BF5D2D-101C-473A-9D2C-37A5386F6C24}" destId="{11E7912A-FD46-4B3C-B385-47BE5D4A59EF}" srcOrd="15" destOrd="0" presId="urn:microsoft.com/office/officeart/2005/8/layout/cycle6"/>
    <dgm:cxn modelId="{71399D2F-B2C9-4D69-B7C7-838C1AE3F812}" type="presParOf" srcId="{D5BF5D2D-101C-473A-9D2C-37A5386F6C24}" destId="{338756BA-C589-48A9-9EA5-C3B67D57E3D6}" srcOrd="16" destOrd="0" presId="urn:microsoft.com/office/officeart/2005/8/layout/cycle6"/>
    <dgm:cxn modelId="{F775BE7B-D247-43D7-928B-A1CCFE6A5D54}" type="presParOf" srcId="{D5BF5D2D-101C-473A-9D2C-37A5386F6C24}" destId="{4E98EFBC-F569-46F1-B04A-66D4F749DB91}"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41A649-0703-4293-9EC8-49C3D2D06FE1}">
      <dsp:nvSpPr>
        <dsp:cNvPr id="0" name=""/>
        <dsp:cNvSpPr/>
      </dsp:nvSpPr>
      <dsp:spPr>
        <a:xfrm>
          <a:off x="2813075" y="397"/>
          <a:ext cx="1072893" cy="697381"/>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6</a:t>
          </a:r>
        </a:p>
      </dsp:txBody>
      <dsp:txXfrm>
        <a:off x="2847118" y="34440"/>
        <a:ext cx="1004807" cy="629295"/>
      </dsp:txXfrm>
    </dsp:sp>
    <dsp:sp modelId="{4C287EC8-261F-4D87-9A0F-89C4A8E5BADA}">
      <dsp:nvSpPr>
        <dsp:cNvPr id="0" name=""/>
        <dsp:cNvSpPr/>
      </dsp:nvSpPr>
      <dsp:spPr>
        <a:xfrm>
          <a:off x="1707578" y="349087"/>
          <a:ext cx="3283887" cy="3283887"/>
        </a:xfrm>
        <a:custGeom>
          <a:avLst/>
          <a:gdLst/>
          <a:ahLst/>
          <a:cxnLst/>
          <a:rect l="0" t="0" r="0" b="0"/>
          <a:pathLst>
            <a:path>
              <a:moveTo>
                <a:pt x="2185235" y="92488"/>
              </a:moveTo>
              <a:arcTo wR="1641943" hR="1641943" stAng="17359345" swAng="1499822"/>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4A196C51-2C23-4E5E-89E7-39632C4D9915}">
      <dsp:nvSpPr>
        <dsp:cNvPr id="0" name=""/>
        <dsp:cNvSpPr/>
      </dsp:nvSpPr>
      <dsp:spPr>
        <a:xfrm>
          <a:off x="4235040" y="821369"/>
          <a:ext cx="1072893" cy="697381"/>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5</a:t>
          </a:r>
        </a:p>
      </dsp:txBody>
      <dsp:txXfrm>
        <a:off x="4269083" y="855412"/>
        <a:ext cx="1004807" cy="629295"/>
      </dsp:txXfrm>
    </dsp:sp>
    <dsp:sp modelId="{F5CD944B-575B-4B3C-B45D-446147466125}">
      <dsp:nvSpPr>
        <dsp:cNvPr id="0" name=""/>
        <dsp:cNvSpPr/>
      </dsp:nvSpPr>
      <dsp:spPr>
        <a:xfrm>
          <a:off x="1707578" y="349087"/>
          <a:ext cx="3283887" cy="3283887"/>
        </a:xfrm>
        <a:custGeom>
          <a:avLst/>
          <a:gdLst/>
          <a:ahLst/>
          <a:cxnLst/>
          <a:rect l="0" t="0" r="0" b="0"/>
          <a:pathLst>
            <a:path>
              <a:moveTo>
                <a:pt x="3217189" y="1178716"/>
              </a:moveTo>
              <a:arcTo wR="1641943" hR="1641943" stAng="20616789" swAng="1966421"/>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2B02D74A-E714-4A74-A344-EF3EBA6F4995}">
      <dsp:nvSpPr>
        <dsp:cNvPr id="0" name=""/>
        <dsp:cNvSpPr/>
      </dsp:nvSpPr>
      <dsp:spPr>
        <a:xfrm>
          <a:off x="4235040" y="2463312"/>
          <a:ext cx="1072893" cy="697381"/>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4</a:t>
          </a:r>
        </a:p>
      </dsp:txBody>
      <dsp:txXfrm>
        <a:off x="4269083" y="2497355"/>
        <a:ext cx="1004807" cy="629295"/>
      </dsp:txXfrm>
    </dsp:sp>
    <dsp:sp modelId="{FE3CD895-83D0-4E2E-BE92-6A5F60475CCE}">
      <dsp:nvSpPr>
        <dsp:cNvPr id="0" name=""/>
        <dsp:cNvSpPr/>
      </dsp:nvSpPr>
      <dsp:spPr>
        <a:xfrm>
          <a:off x="1707578" y="349087"/>
          <a:ext cx="3283887" cy="3283887"/>
        </a:xfrm>
        <a:custGeom>
          <a:avLst/>
          <a:gdLst/>
          <a:ahLst/>
          <a:cxnLst/>
          <a:rect l="0" t="0" r="0" b="0"/>
          <a:pathLst>
            <a:path>
              <a:moveTo>
                <a:pt x="2789100" y="2816681"/>
              </a:moveTo>
              <a:arcTo wR="1641943" hR="1641943" stAng="2740833" swAng="1499822"/>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0AD06642-4B19-4CFB-BC53-8A659B65826F}">
      <dsp:nvSpPr>
        <dsp:cNvPr id="0" name=""/>
        <dsp:cNvSpPr/>
      </dsp:nvSpPr>
      <dsp:spPr>
        <a:xfrm>
          <a:off x="2813075" y="3284284"/>
          <a:ext cx="1072893" cy="697381"/>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3</a:t>
          </a:r>
        </a:p>
      </dsp:txBody>
      <dsp:txXfrm>
        <a:off x="2847118" y="3318327"/>
        <a:ext cx="1004807" cy="629295"/>
      </dsp:txXfrm>
    </dsp:sp>
    <dsp:sp modelId="{6D85BB6A-01F0-443A-8F4C-AAE91DB6EB30}">
      <dsp:nvSpPr>
        <dsp:cNvPr id="0" name=""/>
        <dsp:cNvSpPr/>
      </dsp:nvSpPr>
      <dsp:spPr>
        <a:xfrm>
          <a:off x="1707578" y="349087"/>
          <a:ext cx="3283887" cy="3283887"/>
        </a:xfrm>
        <a:custGeom>
          <a:avLst/>
          <a:gdLst/>
          <a:ahLst/>
          <a:cxnLst/>
          <a:rect l="0" t="0" r="0" b="0"/>
          <a:pathLst>
            <a:path>
              <a:moveTo>
                <a:pt x="1098651" y="3191399"/>
              </a:moveTo>
              <a:arcTo wR="1641943" hR="1641943" stAng="6559345" swAng="1499822"/>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94E8BF4A-ED47-469A-8D7D-D8C0558022AE}">
      <dsp:nvSpPr>
        <dsp:cNvPr id="0" name=""/>
        <dsp:cNvSpPr/>
      </dsp:nvSpPr>
      <dsp:spPr>
        <a:xfrm>
          <a:off x="1391110" y="2463312"/>
          <a:ext cx="1072893" cy="697381"/>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2</a:t>
          </a:r>
        </a:p>
      </dsp:txBody>
      <dsp:txXfrm>
        <a:off x="1425153" y="2497355"/>
        <a:ext cx="1004807" cy="629295"/>
      </dsp:txXfrm>
    </dsp:sp>
    <dsp:sp modelId="{AD98B044-5CA6-4285-9FFD-AC8726838220}">
      <dsp:nvSpPr>
        <dsp:cNvPr id="0" name=""/>
        <dsp:cNvSpPr/>
      </dsp:nvSpPr>
      <dsp:spPr>
        <a:xfrm>
          <a:off x="1707578" y="349087"/>
          <a:ext cx="3283887" cy="3283887"/>
        </a:xfrm>
        <a:custGeom>
          <a:avLst/>
          <a:gdLst/>
          <a:ahLst/>
          <a:cxnLst/>
          <a:rect l="0" t="0" r="0" b="0"/>
          <a:pathLst>
            <a:path>
              <a:moveTo>
                <a:pt x="66697" y="2105170"/>
              </a:moveTo>
              <a:arcTo wR="1641943" hR="1641943" stAng="9816789" swAng="1966421"/>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11E7912A-FD46-4B3C-B385-47BE5D4A59EF}">
      <dsp:nvSpPr>
        <dsp:cNvPr id="0" name=""/>
        <dsp:cNvSpPr/>
      </dsp:nvSpPr>
      <dsp:spPr>
        <a:xfrm>
          <a:off x="1391110" y="821369"/>
          <a:ext cx="1072893" cy="697381"/>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1</a:t>
          </a:r>
        </a:p>
      </dsp:txBody>
      <dsp:txXfrm>
        <a:off x="1425153" y="855412"/>
        <a:ext cx="1004807" cy="629295"/>
      </dsp:txXfrm>
    </dsp:sp>
    <dsp:sp modelId="{4E98EFBC-F569-46F1-B04A-66D4F749DB91}">
      <dsp:nvSpPr>
        <dsp:cNvPr id="0" name=""/>
        <dsp:cNvSpPr/>
      </dsp:nvSpPr>
      <dsp:spPr>
        <a:xfrm>
          <a:off x="1707578" y="349087"/>
          <a:ext cx="3283887" cy="3283887"/>
        </a:xfrm>
        <a:custGeom>
          <a:avLst/>
          <a:gdLst/>
          <a:ahLst/>
          <a:cxnLst/>
          <a:rect l="0" t="0" r="0" b="0"/>
          <a:pathLst>
            <a:path>
              <a:moveTo>
                <a:pt x="494786" y="467205"/>
              </a:moveTo>
              <a:arcTo wR="1641943" hR="1641943" stAng="13540833" swAng="1499822"/>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A50EA-05BF-4364-B614-7210D1186E1B}" type="datetimeFigureOut">
              <a:rPr lang="pl-PL" smtClean="0"/>
              <a:t>27.01.2019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65B63-23B5-42B7-BD8D-C6589F8D4840}" type="slidenum">
              <a:rPr lang="pl-PL" smtClean="0"/>
              <a:t>‹#›</a:t>
            </a:fld>
            <a:endParaRPr lang="pl-PL"/>
          </a:p>
        </p:txBody>
      </p:sp>
    </p:spTree>
    <p:extLst>
      <p:ext uri="{BB962C8B-B14F-4D97-AF65-F5344CB8AC3E}">
        <p14:creationId xmlns:p14="http://schemas.microsoft.com/office/powerpoint/2010/main" val="995878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B110583-F65F-445F-B9AB-5EA2C482DAE3}"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3638291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D4185E7-AB9E-4672-AF86-00EEA1FF00C4}"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73726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335ADA7-6A76-441C-BB86-07B3155A04BC}"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80180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838200" y="971550"/>
            <a:ext cx="10515600" cy="920750"/>
          </a:xfrm>
        </p:spPr>
        <p:txBody>
          <a:bodyPr/>
          <a:lstStyle/>
          <a:p>
            <a:r>
              <a:rPr lang="pl-PL" dirty="0"/>
              <a:t>Kliknij, aby edytować styl</a:t>
            </a:r>
          </a:p>
        </p:txBody>
      </p:sp>
      <p:sp>
        <p:nvSpPr>
          <p:cNvPr id="3" name="Symbol zastępczy zawartości 2"/>
          <p:cNvSpPr>
            <a:spLocks noGrp="1"/>
          </p:cNvSpPr>
          <p:nvPr>
            <p:ph idx="1"/>
          </p:nvPr>
        </p:nvSpPr>
        <p:spPr>
          <a:xfrm>
            <a:off x="838200" y="1892300"/>
            <a:ext cx="10515600" cy="3911600"/>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10"/>
          </p:nvPr>
        </p:nvSpPr>
        <p:spPr/>
        <p:txBody>
          <a:bodyPr/>
          <a:lstStyle/>
          <a:p>
            <a:fld id="{233FD251-CC29-4E00-A8CA-EC4E6D0EEC81}"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342082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dirty="0"/>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05094E96-CE54-4C1F-82CF-7FE8D18F13E6}"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98246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838200" y="838200"/>
            <a:ext cx="10515600" cy="1150144"/>
          </a:xfrm>
        </p:spPr>
        <p:txBody>
          <a:bodyPr/>
          <a:lstStyle/>
          <a:p>
            <a:r>
              <a:rPr lang="pl-PL"/>
              <a:t>Kliknij, aby edytować styl</a:t>
            </a:r>
          </a:p>
        </p:txBody>
      </p:sp>
      <p:sp>
        <p:nvSpPr>
          <p:cNvPr id="3" name="Symbol zastępczy zawartości 2"/>
          <p:cNvSpPr>
            <a:spLocks noGrp="1"/>
          </p:cNvSpPr>
          <p:nvPr>
            <p:ph sz="half" idx="1"/>
          </p:nvPr>
        </p:nvSpPr>
        <p:spPr>
          <a:xfrm>
            <a:off x="838200" y="2051049"/>
            <a:ext cx="5181600" cy="370840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p:cNvSpPr>
            <a:spLocks noGrp="1"/>
          </p:cNvSpPr>
          <p:nvPr>
            <p:ph sz="half" idx="2"/>
          </p:nvPr>
        </p:nvSpPr>
        <p:spPr>
          <a:xfrm>
            <a:off x="6172200" y="2051049"/>
            <a:ext cx="5181600" cy="37084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55B770F-3EB2-4269-B9F1-D07572D90072}" type="datetime1">
              <a:rPr lang="pl-PL" smtClean="0"/>
              <a:t>27.01.2019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73496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D71C3596-4C0A-4309-AD47-FBFED13B1F1F}" type="datetime1">
              <a:rPr lang="pl-PL" smtClean="0"/>
              <a:t>27.01.2019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15934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838200" y="892175"/>
            <a:ext cx="10515600" cy="1325563"/>
          </a:xfrm>
        </p:spPr>
        <p:txBody>
          <a:bodyPr/>
          <a:lstStyle/>
          <a:p>
            <a:r>
              <a:rPr lang="pl-PL"/>
              <a:t>Kliknij, aby edytować styl</a:t>
            </a:r>
          </a:p>
        </p:txBody>
      </p:sp>
      <p:sp>
        <p:nvSpPr>
          <p:cNvPr id="3" name="Symbol zastępczy daty 2"/>
          <p:cNvSpPr>
            <a:spLocks noGrp="1"/>
          </p:cNvSpPr>
          <p:nvPr>
            <p:ph type="dt" sz="half" idx="10"/>
          </p:nvPr>
        </p:nvSpPr>
        <p:spPr/>
        <p:txBody>
          <a:bodyPr/>
          <a:lstStyle/>
          <a:p>
            <a:fld id="{63AE1965-FF4D-4F17-A414-6FDF806E8CA9}" type="datetime1">
              <a:rPr lang="pl-PL" smtClean="0"/>
              <a:t>27.01.2019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59174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6EE1D1D-0B71-43B0-90FA-CFD2CFBD708A}" type="datetime1">
              <a:rPr lang="pl-PL" smtClean="0"/>
              <a:t>27.01.2019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71218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93574D4-08A8-4CC1-A0DA-A4438ABF6DDF}" type="datetime1">
              <a:rPr lang="pl-PL" smtClean="0"/>
              <a:t>27.01.2019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88487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0A31BB3-DC04-46DA-BD33-E1C163A6F9A3}" type="datetime1">
              <a:rPr lang="pl-PL" smtClean="0"/>
              <a:t>27.01.2019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247113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21120" y="1244600"/>
            <a:ext cx="10515600" cy="123639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2552700"/>
            <a:ext cx="10515600" cy="3262886"/>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328C7-48B8-4023-B4A8-F0D502C76B41}" type="datetime1">
              <a:rPr lang="pl-PL" smtClean="0"/>
              <a:t>27.01.2019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6AB9B-29CC-41B5-BC0A-919D45734DF7}" type="slidenum">
              <a:rPr lang="pl-PL" smtClean="0"/>
              <a:t>‹#›</a:t>
            </a:fld>
            <a:endParaRPr lang="pl-PL"/>
          </a:p>
        </p:txBody>
      </p:sp>
      <p:pic>
        <p:nvPicPr>
          <p:cNvPr id="7" name="Obraz 6">
            <a:extLst>
              <a:ext uri="{FF2B5EF4-FFF2-40B4-BE49-F238E27FC236}">
                <a16:creationId xmlns:a16="http://schemas.microsoft.com/office/drawing/2014/main" id="{19D6C17F-A700-420D-82B8-F5D45A62B124}"/>
              </a:ext>
            </a:extLst>
          </p:cNvPr>
          <p:cNvPicPr>
            <a:picLocks noChangeAspect="1"/>
          </p:cNvPicPr>
          <p:nvPr userDrawn="1"/>
        </p:nvPicPr>
        <p:blipFill>
          <a:blip r:embed="rId13"/>
          <a:stretch>
            <a:fillRect/>
          </a:stretch>
        </p:blipFill>
        <p:spPr>
          <a:xfrm>
            <a:off x="2855494" y="0"/>
            <a:ext cx="7318520" cy="938073"/>
          </a:xfrm>
          <a:prstGeom prst="rect">
            <a:avLst/>
          </a:prstGeom>
        </p:spPr>
      </p:pic>
      <p:pic>
        <p:nvPicPr>
          <p:cNvPr id="8" name="Obraz 7">
            <a:extLst>
              <a:ext uri="{FF2B5EF4-FFF2-40B4-BE49-F238E27FC236}">
                <a16:creationId xmlns:a16="http://schemas.microsoft.com/office/drawing/2014/main" id="{49EB5BF8-DF56-4F9A-B053-ADE174D905FF}"/>
              </a:ext>
            </a:extLst>
          </p:cNvPr>
          <p:cNvPicPr>
            <a:picLocks noChangeAspect="1"/>
          </p:cNvPicPr>
          <p:nvPr userDrawn="1"/>
        </p:nvPicPr>
        <p:blipFill>
          <a:blip r:embed="rId14"/>
          <a:stretch>
            <a:fillRect/>
          </a:stretch>
        </p:blipFill>
        <p:spPr>
          <a:xfrm>
            <a:off x="2341566" y="5815585"/>
            <a:ext cx="7327261" cy="1240604"/>
          </a:xfrm>
          <a:prstGeom prst="rect">
            <a:avLst/>
          </a:prstGeom>
        </p:spPr>
      </p:pic>
      <p:sp>
        <p:nvSpPr>
          <p:cNvPr id="9" name="Tytuł 1">
            <a:extLst>
              <a:ext uri="{FF2B5EF4-FFF2-40B4-BE49-F238E27FC236}">
                <a16:creationId xmlns:a16="http://schemas.microsoft.com/office/drawing/2014/main" id="{1499EC8B-24FF-47F4-8CBF-0E98764D1FA2}"/>
              </a:ext>
            </a:extLst>
          </p:cNvPr>
          <p:cNvSpPr txBox="1">
            <a:spLocks/>
          </p:cNvSpPr>
          <p:nvPr userDrawn="1"/>
        </p:nvSpPr>
        <p:spPr>
          <a:xfrm>
            <a:off x="838200" y="0"/>
            <a:ext cx="10481441" cy="111409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pl-PL" sz="1000"/>
            </a:br>
            <a:br>
              <a:rPr lang="pl-PL" sz="1000"/>
            </a:br>
            <a:br>
              <a:rPr lang="pl-PL" sz="1000"/>
            </a:br>
            <a:br>
              <a:rPr lang="pl-PL" sz="1000"/>
            </a:br>
            <a:br>
              <a:rPr lang="pl-PL" sz="1000"/>
            </a:br>
            <a:br>
              <a:rPr lang="pl-PL" sz="1000"/>
            </a:br>
            <a:r>
              <a:rPr lang="pl-PL" sz="1200" i="1"/>
              <a:t>DOSKONALENIE TRENERÓW WSPOMAGANIA OŚWIATY  </a:t>
            </a:r>
            <a:r>
              <a:rPr lang="pl-PL" sz="1200"/>
              <a:t>POWR.02.10.00-00-7015/17</a:t>
            </a:r>
            <a:endParaRPr lang="pl-PL" sz="1200" dirty="0"/>
          </a:p>
        </p:txBody>
      </p:sp>
    </p:spTree>
    <p:extLst>
      <p:ext uri="{BB962C8B-B14F-4D97-AF65-F5344CB8AC3E}">
        <p14:creationId xmlns:p14="http://schemas.microsoft.com/office/powerpoint/2010/main" val="127804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385667" y="2137116"/>
            <a:ext cx="9420665" cy="1446668"/>
          </a:xfrm>
        </p:spPr>
        <p:txBody>
          <a:bodyPr>
            <a:normAutofit fontScale="90000"/>
          </a:bodyPr>
          <a:lstStyle/>
          <a:p>
            <a:br>
              <a:rPr lang="pl-PL" b="1" dirty="0"/>
            </a:br>
            <a:r>
              <a:rPr lang="pl-PL" b="1" dirty="0"/>
              <a:t>Przykłady metod aktywizujących</a:t>
            </a:r>
          </a:p>
        </p:txBody>
      </p:sp>
      <p:sp>
        <p:nvSpPr>
          <p:cNvPr id="3" name="Tytuł 1">
            <a:extLst>
              <a:ext uri="{FF2B5EF4-FFF2-40B4-BE49-F238E27FC236}">
                <a16:creationId xmlns:a16="http://schemas.microsoft.com/office/drawing/2014/main" id="{38FA7792-54AD-4101-8F8F-1B6CDE1DDCA9}"/>
              </a:ext>
            </a:extLst>
          </p:cNvPr>
          <p:cNvSpPr txBox="1">
            <a:spLocks/>
          </p:cNvSpPr>
          <p:nvPr/>
        </p:nvSpPr>
        <p:spPr>
          <a:xfrm>
            <a:off x="1385667" y="3997550"/>
            <a:ext cx="9420665" cy="144666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l-PL" sz="3200" dirty="0"/>
              <a:t>II etap edukacyjny</a:t>
            </a:r>
          </a:p>
        </p:txBody>
      </p:sp>
    </p:spTree>
    <p:extLst>
      <p:ext uri="{BB962C8B-B14F-4D97-AF65-F5344CB8AC3E}">
        <p14:creationId xmlns:p14="http://schemas.microsoft.com/office/powerpoint/2010/main" val="101544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C399E25B-4B66-43A4-923C-1685F9273E1D}"/>
              </a:ext>
            </a:extLst>
          </p:cNvPr>
          <p:cNvSpPr/>
          <p:nvPr/>
        </p:nvSpPr>
        <p:spPr>
          <a:xfrm>
            <a:off x="1115339" y="2983010"/>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5" name="Prostokąt 4">
            <a:extLst>
              <a:ext uri="{FF2B5EF4-FFF2-40B4-BE49-F238E27FC236}">
                <a16:creationId xmlns:a16="http://schemas.microsoft.com/office/drawing/2014/main" id="{5E838085-0831-420C-9FCB-DBA8C4BA563D}"/>
              </a:ext>
            </a:extLst>
          </p:cNvPr>
          <p:cNvSpPr/>
          <p:nvPr/>
        </p:nvSpPr>
        <p:spPr>
          <a:xfrm>
            <a:off x="1124288" y="2592584"/>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6" name="Prostokąt 5">
            <a:extLst>
              <a:ext uri="{FF2B5EF4-FFF2-40B4-BE49-F238E27FC236}">
                <a16:creationId xmlns:a16="http://schemas.microsoft.com/office/drawing/2014/main" id="{BC7BA8D4-E8E6-47CD-99B4-B36390463E6D}"/>
              </a:ext>
            </a:extLst>
          </p:cNvPr>
          <p:cNvSpPr/>
          <p:nvPr/>
        </p:nvSpPr>
        <p:spPr>
          <a:xfrm>
            <a:off x="1666070" y="2991328"/>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8" name="Prostokąt 7">
            <a:extLst>
              <a:ext uri="{FF2B5EF4-FFF2-40B4-BE49-F238E27FC236}">
                <a16:creationId xmlns:a16="http://schemas.microsoft.com/office/drawing/2014/main" id="{DD52C4E2-FACE-44BD-8DA3-0AE16CCD04B8}"/>
              </a:ext>
            </a:extLst>
          </p:cNvPr>
          <p:cNvSpPr/>
          <p:nvPr/>
        </p:nvSpPr>
        <p:spPr>
          <a:xfrm>
            <a:off x="1115338" y="3971412"/>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9" name="Prostokąt 8">
            <a:extLst>
              <a:ext uri="{FF2B5EF4-FFF2-40B4-BE49-F238E27FC236}">
                <a16:creationId xmlns:a16="http://schemas.microsoft.com/office/drawing/2014/main" id="{C10215E1-F309-4678-BE9C-7EB927C2541F}"/>
              </a:ext>
            </a:extLst>
          </p:cNvPr>
          <p:cNvSpPr/>
          <p:nvPr/>
        </p:nvSpPr>
        <p:spPr>
          <a:xfrm>
            <a:off x="1115338" y="3560313"/>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0" name="Prostokąt 9">
            <a:extLst>
              <a:ext uri="{FF2B5EF4-FFF2-40B4-BE49-F238E27FC236}">
                <a16:creationId xmlns:a16="http://schemas.microsoft.com/office/drawing/2014/main" id="{F7732C59-E60C-4BD3-B3D2-85D30D1EA49F}"/>
              </a:ext>
            </a:extLst>
          </p:cNvPr>
          <p:cNvSpPr/>
          <p:nvPr/>
        </p:nvSpPr>
        <p:spPr>
          <a:xfrm>
            <a:off x="1666069" y="3971412"/>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25" name="Prostokąt 24">
            <a:extLst>
              <a:ext uri="{FF2B5EF4-FFF2-40B4-BE49-F238E27FC236}">
                <a16:creationId xmlns:a16="http://schemas.microsoft.com/office/drawing/2014/main" id="{911BB2BD-69EC-406F-9F95-D6D45A854A95}"/>
              </a:ext>
            </a:extLst>
          </p:cNvPr>
          <p:cNvSpPr/>
          <p:nvPr/>
        </p:nvSpPr>
        <p:spPr>
          <a:xfrm>
            <a:off x="687152" y="1800695"/>
            <a:ext cx="1737822" cy="3907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I ETAP</a:t>
            </a:r>
          </a:p>
        </p:txBody>
      </p:sp>
      <p:sp>
        <p:nvSpPr>
          <p:cNvPr id="38" name="Prostokąt 37">
            <a:extLst>
              <a:ext uri="{FF2B5EF4-FFF2-40B4-BE49-F238E27FC236}">
                <a16:creationId xmlns:a16="http://schemas.microsoft.com/office/drawing/2014/main" id="{704C0623-C9BD-43AB-9343-F367A353A4C8}"/>
              </a:ext>
            </a:extLst>
          </p:cNvPr>
          <p:cNvSpPr/>
          <p:nvPr/>
        </p:nvSpPr>
        <p:spPr>
          <a:xfrm>
            <a:off x="5927172" y="1802888"/>
            <a:ext cx="1737822" cy="3907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III ETAP</a:t>
            </a:r>
          </a:p>
        </p:txBody>
      </p:sp>
      <p:sp>
        <p:nvSpPr>
          <p:cNvPr id="65" name="Prostokąt 64">
            <a:extLst>
              <a:ext uri="{FF2B5EF4-FFF2-40B4-BE49-F238E27FC236}">
                <a16:creationId xmlns:a16="http://schemas.microsoft.com/office/drawing/2014/main" id="{464BD86E-E246-448A-BC95-A1758CB78203}"/>
              </a:ext>
            </a:extLst>
          </p:cNvPr>
          <p:cNvSpPr/>
          <p:nvPr/>
        </p:nvSpPr>
        <p:spPr>
          <a:xfrm>
            <a:off x="8558130" y="1800695"/>
            <a:ext cx="1737822" cy="3907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IV ETAP</a:t>
            </a:r>
          </a:p>
        </p:txBody>
      </p:sp>
      <p:sp>
        <p:nvSpPr>
          <p:cNvPr id="50" name="Prostokąt 49">
            <a:extLst>
              <a:ext uri="{FF2B5EF4-FFF2-40B4-BE49-F238E27FC236}">
                <a16:creationId xmlns:a16="http://schemas.microsoft.com/office/drawing/2014/main" id="{C57671C9-B46E-4DC1-A9DD-7705B43FFCBC}"/>
              </a:ext>
            </a:extLst>
          </p:cNvPr>
          <p:cNvSpPr/>
          <p:nvPr/>
        </p:nvSpPr>
        <p:spPr>
          <a:xfrm>
            <a:off x="532192" y="2732133"/>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1E</a:t>
            </a:r>
          </a:p>
        </p:txBody>
      </p:sp>
      <p:sp>
        <p:nvSpPr>
          <p:cNvPr id="53" name="Prostokąt 52">
            <a:extLst>
              <a:ext uri="{FF2B5EF4-FFF2-40B4-BE49-F238E27FC236}">
                <a16:creationId xmlns:a16="http://schemas.microsoft.com/office/drawing/2014/main" id="{209B9CED-6BC8-4B7F-81A0-6A44DD266CDF}"/>
              </a:ext>
            </a:extLst>
          </p:cNvPr>
          <p:cNvSpPr/>
          <p:nvPr/>
        </p:nvSpPr>
        <p:spPr>
          <a:xfrm>
            <a:off x="1673071" y="2596285"/>
            <a:ext cx="459729"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54" name="Prostokąt 53">
            <a:extLst>
              <a:ext uri="{FF2B5EF4-FFF2-40B4-BE49-F238E27FC236}">
                <a16:creationId xmlns:a16="http://schemas.microsoft.com/office/drawing/2014/main" id="{C1632C75-5471-47DD-AFF9-4F824BCF9C40}"/>
              </a:ext>
            </a:extLst>
          </p:cNvPr>
          <p:cNvSpPr/>
          <p:nvPr/>
        </p:nvSpPr>
        <p:spPr>
          <a:xfrm>
            <a:off x="557604" y="3740873"/>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2E</a:t>
            </a:r>
          </a:p>
        </p:txBody>
      </p:sp>
      <p:sp>
        <p:nvSpPr>
          <p:cNvPr id="56" name="Prostokąt 55">
            <a:extLst>
              <a:ext uri="{FF2B5EF4-FFF2-40B4-BE49-F238E27FC236}">
                <a16:creationId xmlns:a16="http://schemas.microsoft.com/office/drawing/2014/main" id="{ECDDD388-93F8-4EE8-BCE4-48DB538FAFF4}"/>
              </a:ext>
            </a:extLst>
          </p:cNvPr>
          <p:cNvSpPr/>
          <p:nvPr/>
        </p:nvSpPr>
        <p:spPr>
          <a:xfrm>
            <a:off x="1673072" y="3576369"/>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57" name="Prostokąt 56">
            <a:extLst>
              <a:ext uri="{FF2B5EF4-FFF2-40B4-BE49-F238E27FC236}">
                <a16:creationId xmlns:a16="http://schemas.microsoft.com/office/drawing/2014/main" id="{8FAB45AF-B0B4-467D-87A6-8EE62C7EA47A}"/>
              </a:ext>
            </a:extLst>
          </p:cNvPr>
          <p:cNvSpPr/>
          <p:nvPr/>
        </p:nvSpPr>
        <p:spPr>
          <a:xfrm>
            <a:off x="1125799" y="5001321"/>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58" name="Prostokąt 57">
            <a:extLst>
              <a:ext uri="{FF2B5EF4-FFF2-40B4-BE49-F238E27FC236}">
                <a16:creationId xmlns:a16="http://schemas.microsoft.com/office/drawing/2014/main" id="{4F76CE31-BF69-4E8C-844C-9024C4F1F8BC}"/>
              </a:ext>
            </a:extLst>
          </p:cNvPr>
          <p:cNvSpPr/>
          <p:nvPr/>
        </p:nvSpPr>
        <p:spPr>
          <a:xfrm>
            <a:off x="1115337" y="4605513"/>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70" name="Prostokąt 69">
            <a:extLst>
              <a:ext uri="{FF2B5EF4-FFF2-40B4-BE49-F238E27FC236}">
                <a16:creationId xmlns:a16="http://schemas.microsoft.com/office/drawing/2014/main" id="{38558F76-B9CD-4E3A-8284-022B44F40FA7}"/>
              </a:ext>
            </a:extLst>
          </p:cNvPr>
          <p:cNvSpPr/>
          <p:nvPr/>
        </p:nvSpPr>
        <p:spPr>
          <a:xfrm>
            <a:off x="1666067" y="5001321"/>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71" name="Prostokąt 70">
            <a:extLst>
              <a:ext uri="{FF2B5EF4-FFF2-40B4-BE49-F238E27FC236}">
                <a16:creationId xmlns:a16="http://schemas.microsoft.com/office/drawing/2014/main" id="{682B7940-3499-4D41-98EF-C989E605C267}"/>
              </a:ext>
            </a:extLst>
          </p:cNvPr>
          <p:cNvSpPr/>
          <p:nvPr/>
        </p:nvSpPr>
        <p:spPr>
          <a:xfrm>
            <a:off x="562584" y="4770017"/>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3E</a:t>
            </a:r>
          </a:p>
        </p:txBody>
      </p:sp>
      <p:sp>
        <p:nvSpPr>
          <p:cNvPr id="72" name="Prostokąt 71">
            <a:extLst>
              <a:ext uri="{FF2B5EF4-FFF2-40B4-BE49-F238E27FC236}">
                <a16:creationId xmlns:a16="http://schemas.microsoft.com/office/drawing/2014/main" id="{92169DA4-848C-4351-AEF2-8079FAD4439C}"/>
              </a:ext>
            </a:extLst>
          </p:cNvPr>
          <p:cNvSpPr/>
          <p:nvPr/>
        </p:nvSpPr>
        <p:spPr>
          <a:xfrm>
            <a:off x="1659065" y="4605512"/>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03" name="Prostokąt 102">
            <a:extLst>
              <a:ext uri="{FF2B5EF4-FFF2-40B4-BE49-F238E27FC236}">
                <a16:creationId xmlns:a16="http://schemas.microsoft.com/office/drawing/2014/main" id="{82359229-86CE-4035-AA30-7538EF60CB81}"/>
              </a:ext>
            </a:extLst>
          </p:cNvPr>
          <p:cNvSpPr/>
          <p:nvPr/>
        </p:nvSpPr>
        <p:spPr>
          <a:xfrm>
            <a:off x="3691392" y="3966447"/>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04" name="Prostokąt 103">
            <a:extLst>
              <a:ext uri="{FF2B5EF4-FFF2-40B4-BE49-F238E27FC236}">
                <a16:creationId xmlns:a16="http://schemas.microsoft.com/office/drawing/2014/main" id="{37C58825-DCCF-4B53-8080-3CDE2DF1D089}"/>
              </a:ext>
            </a:extLst>
          </p:cNvPr>
          <p:cNvSpPr/>
          <p:nvPr/>
        </p:nvSpPr>
        <p:spPr>
          <a:xfrm>
            <a:off x="3700341" y="3576021"/>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05" name="Prostokąt 104">
            <a:extLst>
              <a:ext uri="{FF2B5EF4-FFF2-40B4-BE49-F238E27FC236}">
                <a16:creationId xmlns:a16="http://schemas.microsoft.com/office/drawing/2014/main" id="{061FE4EF-8F08-4FA6-982D-DE15FBA59378}"/>
              </a:ext>
            </a:extLst>
          </p:cNvPr>
          <p:cNvSpPr/>
          <p:nvPr/>
        </p:nvSpPr>
        <p:spPr>
          <a:xfrm>
            <a:off x="4242123" y="3974765"/>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06" name="Prostokąt 105">
            <a:extLst>
              <a:ext uri="{FF2B5EF4-FFF2-40B4-BE49-F238E27FC236}">
                <a16:creationId xmlns:a16="http://schemas.microsoft.com/office/drawing/2014/main" id="{5A57F580-757B-47B8-8D7B-FBD82E8E144E}"/>
              </a:ext>
            </a:extLst>
          </p:cNvPr>
          <p:cNvSpPr/>
          <p:nvPr/>
        </p:nvSpPr>
        <p:spPr>
          <a:xfrm>
            <a:off x="3691390" y="5016611"/>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07" name="Prostokąt 106">
            <a:extLst>
              <a:ext uri="{FF2B5EF4-FFF2-40B4-BE49-F238E27FC236}">
                <a16:creationId xmlns:a16="http://schemas.microsoft.com/office/drawing/2014/main" id="{B258AA81-5AA8-45C4-948C-AD47513DB3FB}"/>
              </a:ext>
            </a:extLst>
          </p:cNvPr>
          <p:cNvSpPr/>
          <p:nvPr/>
        </p:nvSpPr>
        <p:spPr>
          <a:xfrm>
            <a:off x="3691390" y="4605512"/>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08" name="Prostokąt 107">
            <a:extLst>
              <a:ext uri="{FF2B5EF4-FFF2-40B4-BE49-F238E27FC236}">
                <a16:creationId xmlns:a16="http://schemas.microsoft.com/office/drawing/2014/main" id="{6B1336E7-AAC9-47E1-8FF6-FA7FFFD14AF7}"/>
              </a:ext>
            </a:extLst>
          </p:cNvPr>
          <p:cNvSpPr/>
          <p:nvPr/>
        </p:nvSpPr>
        <p:spPr>
          <a:xfrm>
            <a:off x="4242121" y="5016611"/>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09" name="Prostokąt 108">
            <a:extLst>
              <a:ext uri="{FF2B5EF4-FFF2-40B4-BE49-F238E27FC236}">
                <a16:creationId xmlns:a16="http://schemas.microsoft.com/office/drawing/2014/main" id="{73DDB24A-8384-4ABD-BD92-D688A7FCC5EE}"/>
              </a:ext>
            </a:extLst>
          </p:cNvPr>
          <p:cNvSpPr/>
          <p:nvPr/>
        </p:nvSpPr>
        <p:spPr>
          <a:xfrm>
            <a:off x="3083603" y="2732133"/>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1E</a:t>
            </a:r>
          </a:p>
        </p:txBody>
      </p:sp>
      <p:sp>
        <p:nvSpPr>
          <p:cNvPr id="110" name="Prostokąt 109">
            <a:extLst>
              <a:ext uri="{FF2B5EF4-FFF2-40B4-BE49-F238E27FC236}">
                <a16:creationId xmlns:a16="http://schemas.microsoft.com/office/drawing/2014/main" id="{4F8F1F4A-604C-49E1-A3E3-DA9166497FF8}"/>
              </a:ext>
            </a:extLst>
          </p:cNvPr>
          <p:cNvSpPr/>
          <p:nvPr/>
        </p:nvSpPr>
        <p:spPr>
          <a:xfrm>
            <a:off x="4249124" y="3579722"/>
            <a:ext cx="459729"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11" name="Prostokąt 110">
            <a:extLst>
              <a:ext uri="{FF2B5EF4-FFF2-40B4-BE49-F238E27FC236}">
                <a16:creationId xmlns:a16="http://schemas.microsoft.com/office/drawing/2014/main" id="{2D26CADA-A7A8-4646-8390-7772028D00E8}"/>
              </a:ext>
            </a:extLst>
          </p:cNvPr>
          <p:cNvSpPr/>
          <p:nvPr/>
        </p:nvSpPr>
        <p:spPr>
          <a:xfrm>
            <a:off x="3109015" y="3740873"/>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2E</a:t>
            </a:r>
          </a:p>
        </p:txBody>
      </p:sp>
      <p:sp>
        <p:nvSpPr>
          <p:cNvPr id="112" name="Prostokąt 111">
            <a:extLst>
              <a:ext uri="{FF2B5EF4-FFF2-40B4-BE49-F238E27FC236}">
                <a16:creationId xmlns:a16="http://schemas.microsoft.com/office/drawing/2014/main" id="{2062E79A-60C7-4A79-910E-D30A3512E0FD}"/>
              </a:ext>
            </a:extLst>
          </p:cNvPr>
          <p:cNvSpPr/>
          <p:nvPr/>
        </p:nvSpPr>
        <p:spPr>
          <a:xfrm>
            <a:off x="4249124" y="4621568"/>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13" name="Prostokąt 112">
            <a:extLst>
              <a:ext uri="{FF2B5EF4-FFF2-40B4-BE49-F238E27FC236}">
                <a16:creationId xmlns:a16="http://schemas.microsoft.com/office/drawing/2014/main" id="{4275D320-F17E-44A2-A6CE-83EB204B9974}"/>
              </a:ext>
            </a:extLst>
          </p:cNvPr>
          <p:cNvSpPr/>
          <p:nvPr/>
        </p:nvSpPr>
        <p:spPr>
          <a:xfrm>
            <a:off x="3708856" y="2924601"/>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14" name="Prostokąt 113">
            <a:extLst>
              <a:ext uri="{FF2B5EF4-FFF2-40B4-BE49-F238E27FC236}">
                <a16:creationId xmlns:a16="http://schemas.microsoft.com/office/drawing/2014/main" id="{14D5EF33-DC70-4DAC-AB4B-E44C8C2EE122}"/>
              </a:ext>
            </a:extLst>
          </p:cNvPr>
          <p:cNvSpPr/>
          <p:nvPr/>
        </p:nvSpPr>
        <p:spPr>
          <a:xfrm>
            <a:off x="3698394" y="2528793"/>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15" name="Prostokąt 114">
            <a:extLst>
              <a:ext uri="{FF2B5EF4-FFF2-40B4-BE49-F238E27FC236}">
                <a16:creationId xmlns:a16="http://schemas.microsoft.com/office/drawing/2014/main" id="{064B570B-BFFD-46D6-BA87-B7F177D7F86D}"/>
              </a:ext>
            </a:extLst>
          </p:cNvPr>
          <p:cNvSpPr/>
          <p:nvPr/>
        </p:nvSpPr>
        <p:spPr>
          <a:xfrm>
            <a:off x="4249124" y="2924601"/>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16" name="Prostokąt 115">
            <a:extLst>
              <a:ext uri="{FF2B5EF4-FFF2-40B4-BE49-F238E27FC236}">
                <a16:creationId xmlns:a16="http://schemas.microsoft.com/office/drawing/2014/main" id="{831D1667-6895-4CDC-8490-42023C3CB10E}"/>
              </a:ext>
            </a:extLst>
          </p:cNvPr>
          <p:cNvSpPr/>
          <p:nvPr/>
        </p:nvSpPr>
        <p:spPr>
          <a:xfrm>
            <a:off x="3113995" y="4770017"/>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3E</a:t>
            </a:r>
          </a:p>
        </p:txBody>
      </p:sp>
      <p:sp>
        <p:nvSpPr>
          <p:cNvPr id="117" name="Prostokąt 116">
            <a:extLst>
              <a:ext uri="{FF2B5EF4-FFF2-40B4-BE49-F238E27FC236}">
                <a16:creationId xmlns:a16="http://schemas.microsoft.com/office/drawing/2014/main" id="{0239A426-A02C-4DF1-A94C-56BC54DFADB8}"/>
              </a:ext>
            </a:extLst>
          </p:cNvPr>
          <p:cNvSpPr/>
          <p:nvPr/>
        </p:nvSpPr>
        <p:spPr>
          <a:xfrm>
            <a:off x="4242122" y="2528792"/>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18" name="Prostokąt 117">
            <a:extLst>
              <a:ext uri="{FF2B5EF4-FFF2-40B4-BE49-F238E27FC236}">
                <a16:creationId xmlns:a16="http://schemas.microsoft.com/office/drawing/2014/main" id="{C29265C6-D555-404C-AF19-57AE94F01F5F}"/>
              </a:ext>
            </a:extLst>
          </p:cNvPr>
          <p:cNvSpPr/>
          <p:nvPr/>
        </p:nvSpPr>
        <p:spPr>
          <a:xfrm>
            <a:off x="6296697" y="5008293"/>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19" name="Prostokąt 118">
            <a:extLst>
              <a:ext uri="{FF2B5EF4-FFF2-40B4-BE49-F238E27FC236}">
                <a16:creationId xmlns:a16="http://schemas.microsoft.com/office/drawing/2014/main" id="{16D1CDF7-D193-43B3-A528-6B203D9559AB}"/>
              </a:ext>
            </a:extLst>
          </p:cNvPr>
          <p:cNvSpPr/>
          <p:nvPr/>
        </p:nvSpPr>
        <p:spPr>
          <a:xfrm>
            <a:off x="6305646" y="4617867"/>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20" name="Prostokąt 119">
            <a:extLst>
              <a:ext uri="{FF2B5EF4-FFF2-40B4-BE49-F238E27FC236}">
                <a16:creationId xmlns:a16="http://schemas.microsoft.com/office/drawing/2014/main" id="{43BB2EAC-647A-4800-B132-0F13F5972A2B}"/>
              </a:ext>
            </a:extLst>
          </p:cNvPr>
          <p:cNvSpPr/>
          <p:nvPr/>
        </p:nvSpPr>
        <p:spPr>
          <a:xfrm>
            <a:off x="6847428" y="5016611"/>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21" name="Prostokąt 120">
            <a:extLst>
              <a:ext uri="{FF2B5EF4-FFF2-40B4-BE49-F238E27FC236}">
                <a16:creationId xmlns:a16="http://schemas.microsoft.com/office/drawing/2014/main" id="{69403F36-6D4D-4FCD-83AF-C2E667BE296F}"/>
              </a:ext>
            </a:extLst>
          </p:cNvPr>
          <p:cNvSpPr/>
          <p:nvPr/>
        </p:nvSpPr>
        <p:spPr>
          <a:xfrm>
            <a:off x="6296697" y="2915517"/>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22" name="Prostokąt 121">
            <a:extLst>
              <a:ext uri="{FF2B5EF4-FFF2-40B4-BE49-F238E27FC236}">
                <a16:creationId xmlns:a16="http://schemas.microsoft.com/office/drawing/2014/main" id="{F963ED1D-9C55-4C9A-8CC6-9501CD1E2A64}"/>
              </a:ext>
            </a:extLst>
          </p:cNvPr>
          <p:cNvSpPr/>
          <p:nvPr/>
        </p:nvSpPr>
        <p:spPr>
          <a:xfrm>
            <a:off x="6296697" y="2504418"/>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23" name="Prostokąt 122">
            <a:extLst>
              <a:ext uri="{FF2B5EF4-FFF2-40B4-BE49-F238E27FC236}">
                <a16:creationId xmlns:a16="http://schemas.microsoft.com/office/drawing/2014/main" id="{D41B4981-ABC2-4ABF-AAA8-87F3D00015A3}"/>
              </a:ext>
            </a:extLst>
          </p:cNvPr>
          <p:cNvSpPr/>
          <p:nvPr/>
        </p:nvSpPr>
        <p:spPr>
          <a:xfrm>
            <a:off x="6847428" y="2915517"/>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24" name="Prostokąt 123">
            <a:extLst>
              <a:ext uri="{FF2B5EF4-FFF2-40B4-BE49-F238E27FC236}">
                <a16:creationId xmlns:a16="http://schemas.microsoft.com/office/drawing/2014/main" id="{C3D4FA50-EC88-41EF-B6ED-DA6B7095888B}"/>
              </a:ext>
            </a:extLst>
          </p:cNvPr>
          <p:cNvSpPr/>
          <p:nvPr/>
        </p:nvSpPr>
        <p:spPr>
          <a:xfrm>
            <a:off x="5696066" y="2731312"/>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1E</a:t>
            </a:r>
          </a:p>
        </p:txBody>
      </p:sp>
      <p:sp>
        <p:nvSpPr>
          <p:cNvPr id="125" name="Prostokąt 124">
            <a:extLst>
              <a:ext uri="{FF2B5EF4-FFF2-40B4-BE49-F238E27FC236}">
                <a16:creationId xmlns:a16="http://schemas.microsoft.com/office/drawing/2014/main" id="{7311C15C-2521-464A-95E8-C6FEA79B2A71}"/>
              </a:ext>
            </a:extLst>
          </p:cNvPr>
          <p:cNvSpPr/>
          <p:nvPr/>
        </p:nvSpPr>
        <p:spPr>
          <a:xfrm>
            <a:off x="6854429" y="4621568"/>
            <a:ext cx="459729"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26" name="Prostokąt 125">
            <a:extLst>
              <a:ext uri="{FF2B5EF4-FFF2-40B4-BE49-F238E27FC236}">
                <a16:creationId xmlns:a16="http://schemas.microsoft.com/office/drawing/2014/main" id="{F0AFBCB2-FB1A-4DC9-879D-CABA6E417B68}"/>
              </a:ext>
            </a:extLst>
          </p:cNvPr>
          <p:cNvSpPr/>
          <p:nvPr/>
        </p:nvSpPr>
        <p:spPr>
          <a:xfrm>
            <a:off x="5721478" y="3740052"/>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2E</a:t>
            </a:r>
          </a:p>
        </p:txBody>
      </p:sp>
      <p:sp>
        <p:nvSpPr>
          <p:cNvPr id="127" name="Prostokąt 126">
            <a:extLst>
              <a:ext uri="{FF2B5EF4-FFF2-40B4-BE49-F238E27FC236}">
                <a16:creationId xmlns:a16="http://schemas.microsoft.com/office/drawing/2014/main" id="{CD2543D0-6E63-4C33-B971-051D54D0602D}"/>
              </a:ext>
            </a:extLst>
          </p:cNvPr>
          <p:cNvSpPr/>
          <p:nvPr/>
        </p:nvSpPr>
        <p:spPr>
          <a:xfrm>
            <a:off x="6854431" y="2520474"/>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28" name="Prostokąt 127">
            <a:extLst>
              <a:ext uri="{FF2B5EF4-FFF2-40B4-BE49-F238E27FC236}">
                <a16:creationId xmlns:a16="http://schemas.microsoft.com/office/drawing/2014/main" id="{4EDDF5E9-964D-46E9-852B-C7203D58FB19}"/>
              </a:ext>
            </a:extLst>
          </p:cNvPr>
          <p:cNvSpPr/>
          <p:nvPr/>
        </p:nvSpPr>
        <p:spPr>
          <a:xfrm>
            <a:off x="6314161" y="3966447"/>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29" name="Prostokąt 128">
            <a:extLst>
              <a:ext uri="{FF2B5EF4-FFF2-40B4-BE49-F238E27FC236}">
                <a16:creationId xmlns:a16="http://schemas.microsoft.com/office/drawing/2014/main" id="{EA65B8FD-D9EB-49F8-AD0A-AAADECFDAF8F}"/>
              </a:ext>
            </a:extLst>
          </p:cNvPr>
          <p:cNvSpPr/>
          <p:nvPr/>
        </p:nvSpPr>
        <p:spPr>
          <a:xfrm>
            <a:off x="6303699" y="3570639"/>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30" name="Prostokąt 129">
            <a:extLst>
              <a:ext uri="{FF2B5EF4-FFF2-40B4-BE49-F238E27FC236}">
                <a16:creationId xmlns:a16="http://schemas.microsoft.com/office/drawing/2014/main" id="{F49CA767-0A53-4127-A9EE-D9A9FAD989CF}"/>
              </a:ext>
            </a:extLst>
          </p:cNvPr>
          <p:cNvSpPr/>
          <p:nvPr/>
        </p:nvSpPr>
        <p:spPr>
          <a:xfrm>
            <a:off x="6854429" y="3966447"/>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31" name="Prostokąt 130">
            <a:extLst>
              <a:ext uri="{FF2B5EF4-FFF2-40B4-BE49-F238E27FC236}">
                <a16:creationId xmlns:a16="http://schemas.microsoft.com/office/drawing/2014/main" id="{7FC64A7C-04CF-47C2-8ED7-95D624A48379}"/>
              </a:ext>
            </a:extLst>
          </p:cNvPr>
          <p:cNvSpPr/>
          <p:nvPr/>
        </p:nvSpPr>
        <p:spPr>
          <a:xfrm>
            <a:off x="5726458" y="4769196"/>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3E</a:t>
            </a:r>
          </a:p>
        </p:txBody>
      </p:sp>
      <p:sp>
        <p:nvSpPr>
          <p:cNvPr id="132" name="Prostokąt 131">
            <a:extLst>
              <a:ext uri="{FF2B5EF4-FFF2-40B4-BE49-F238E27FC236}">
                <a16:creationId xmlns:a16="http://schemas.microsoft.com/office/drawing/2014/main" id="{32A3549A-0BF1-4C99-AA20-EC33E90AC5D2}"/>
              </a:ext>
            </a:extLst>
          </p:cNvPr>
          <p:cNvSpPr/>
          <p:nvPr/>
        </p:nvSpPr>
        <p:spPr>
          <a:xfrm>
            <a:off x="6847427" y="3570638"/>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33" name="Prostokąt 132">
            <a:extLst>
              <a:ext uri="{FF2B5EF4-FFF2-40B4-BE49-F238E27FC236}">
                <a16:creationId xmlns:a16="http://schemas.microsoft.com/office/drawing/2014/main" id="{86CAEB19-A8B0-44A2-AE0E-A95675B2AD40}"/>
              </a:ext>
            </a:extLst>
          </p:cNvPr>
          <p:cNvSpPr/>
          <p:nvPr/>
        </p:nvSpPr>
        <p:spPr>
          <a:xfrm>
            <a:off x="9073273" y="2915389"/>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34" name="Prostokąt 133">
            <a:extLst>
              <a:ext uri="{FF2B5EF4-FFF2-40B4-BE49-F238E27FC236}">
                <a16:creationId xmlns:a16="http://schemas.microsoft.com/office/drawing/2014/main" id="{70824F1E-A4EA-467B-8CA2-284E08DD626E}"/>
              </a:ext>
            </a:extLst>
          </p:cNvPr>
          <p:cNvSpPr/>
          <p:nvPr/>
        </p:nvSpPr>
        <p:spPr>
          <a:xfrm>
            <a:off x="9082222" y="2524963"/>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35" name="Prostokąt 134">
            <a:extLst>
              <a:ext uri="{FF2B5EF4-FFF2-40B4-BE49-F238E27FC236}">
                <a16:creationId xmlns:a16="http://schemas.microsoft.com/office/drawing/2014/main" id="{D5D12A81-7B5B-4666-9210-62D7C0A2E2D5}"/>
              </a:ext>
            </a:extLst>
          </p:cNvPr>
          <p:cNvSpPr/>
          <p:nvPr/>
        </p:nvSpPr>
        <p:spPr>
          <a:xfrm>
            <a:off x="9624004" y="2923707"/>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36" name="Prostokąt 135">
            <a:extLst>
              <a:ext uri="{FF2B5EF4-FFF2-40B4-BE49-F238E27FC236}">
                <a16:creationId xmlns:a16="http://schemas.microsoft.com/office/drawing/2014/main" id="{6AFAAA55-4547-464F-A7D0-1CBF8127D879}"/>
              </a:ext>
            </a:extLst>
          </p:cNvPr>
          <p:cNvSpPr/>
          <p:nvPr/>
        </p:nvSpPr>
        <p:spPr>
          <a:xfrm>
            <a:off x="9073272" y="3903791"/>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37" name="Prostokąt 136">
            <a:extLst>
              <a:ext uri="{FF2B5EF4-FFF2-40B4-BE49-F238E27FC236}">
                <a16:creationId xmlns:a16="http://schemas.microsoft.com/office/drawing/2014/main" id="{D691E783-6FD2-4C37-ADE3-EF6F1F89CCAA}"/>
              </a:ext>
            </a:extLst>
          </p:cNvPr>
          <p:cNvSpPr/>
          <p:nvPr/>
        </p:nvSpPr>
        <p:spPr>
          <a:xfrm>
            <a:off x="9073272" y="3492692"/>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38" name="Prostokąt 137">
            <a:extLst>
              <a:ext uri="{FF2B5EF4-FFF2-40B4-BE49-F238E27FC236}">
                <a16:creationId xmlns:a16="http://schemas.microsoft.com/office/drawing/2014/main" id="{20C75E29-04A0-4042-9732-3A638C7FFA36}"/>
              </a:ext>
            </a:extLst>
          </p:cNvPr>
          <p:cNvSpPr/>
          <p:nvPr/>
        </p:nvSpPr>
        <p:spPr>
          <a:xfrm>
            <a:off x="9624003" y="3903791"/>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39" name="Prostokąt 138">
            <a:extLst>
              <a:ext uri="{FF2B5EF4-FFF2-40B4-BE49-F238E27FC236}">
                <a16:creationId xmlns:a16="http://schemas.microsoft.com/office/drawing/2014/main" id="{3B9624B2-F2D7-4C41-A9C1-E2ADF9670A88}"/>
              </a:ext>
            </a:extLst>
          </p:cNvPr>
          <p:cNvSpPr/>
          <p:nvPr/>
        </p:nvSpPr>
        <p:spPr>
          <a:xfrm>
            <a:off x="8490126" y="2664512"/>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1E</a:t>
            </a:r>
          </a:p>
        </p:txBody>
      </p:sp>
      <p:sp>
        <p:nvSpPr>
          <p:cNvPr id="140" name="Prostokąt 139">
            <a:extLst>
              <a:ext uri="{FF2B5EF4-FFF2-40B4-BE49-F238E27FC236}">
                <a16:creationId xmlns:a16="http://schemas.microsoft.com/office/drawing/2014/main" id="{5E8A3661-CC5D-4520-9E99-F2C34E717CCD}"/>
              </a:ext>
            </a:extLst>
          </p:cNvPr>
          <p:cNvSpPr/>
          <p:nvPr/>
        </p:nvSpPr>
        <p:spPr>
          <a:xfrm>
            <a:off x="9631005" y="2528664"/>
            <a:ext cx="459729"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41" name="Prostokąt 140">
            <a:extLst>
              <a:ext uri="{FF2B5EF4-FFF2-40B4-BE49-F238E27FC236}">
                <a16:creationId xmlns:a16="http://schemas.microsoft.com/office/drawing/2014/main" id="{4B020AD3-1BCE-42A4-B6BF-212E12B401D5}"/>
              </a:ext>
            </a:extLst>
          </p:cNvPr>
          <p:cNvSpPr/>
          <p:nvPr/>
        </p:nvSpPr>
        <p:spPr>
          <a:xfrm>
            <a:off x="8515538" y="3673252"/>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2E</a:t>
            </a:r>
          </a:p>
        </p:txBody>
      </p:sp>
      <p:sp>
        <p:nvSpPr>
          <p:cNvPr id="142" name="Prostokąt 141">
            <a:extLst>
              <a:ext uri="{FF2B5EF4-FFF2-40B4-BE49-F238E27FC236}">
                <a16:creationId xmlns:a16="http://schemas.microsoft.com/office/drawing/2014/main" id="{72852D25-360D-487E-9435-38CFBF1AEFEB}"/>
              </a:ext>
            </a:extLst>
          </p:cNvPr>
          <p:cNvSpPr/>
          <p:nvPr/>
        </p:nvSpPr>
        <p:spPr>
          <a:xfrm>
            <a:off x="9631006" y="3508748"/>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43" name="Prostokąt 142">
            <a:extLst>
              <a:ext uri="{FF2B5EF4-FFF2-40B4-BE49-F238E27FC236}">
                <a16:creationId xmlns:a16="http://schemas.microsoft.com/office/drawing/2014/main" id="{E23F365B-8877-4213-89D9-CE5E13AB55AC}"/>
              </a:ext>
            </a:extLst>
          </p:cNvPr>
          <p:cNvSpPr/>
          <p:nvPr/>
        </p:nvSpPr>
        <p:spPr>
          <a:xfrm>
            <a:off x="9083733" y="4933700"/>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44" name="Prostokąt 143">
            <a:extLst>
              <a:ext uri="{FF2B5EF4-FFF2-40B4-BE49-F238E27FC236}">
                <a16:creationId xmlns:a16="http://schemas.microsoft.com/office/drawing/2014/main" id="{1D7BC23D-95BB-41DA-97A0-718F6E8269F9}"/>
              </a:ext>
            </a:extLst>
          </p:cNvPr>
          <p:cNvSpPr/>
          <p:nvPr/>
        </p:nvSpPr>
        <p:spPr>
          <a:xfrm>
            <a:off x="9073271" y="4537892"/>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45" name="Prostokąt 144">
            <a:extLst>
              <a:ext uri="{FF2B5EF4-FFF2-40B4-BE49-F238E27FC236}">
                <a16:creationId xmlns:a16="http://schemas.microsoft.com/office/drawing/2014/main" id="{F1114CA2-5B48-4C72-91F0-0CCDF9BF47F2}"/>
              </a:ext>
            </a:extLst>
          </p:cNvPr>
          <p:cNvSpPr/>
          <p:nvPr/>
        </p:nvSpPr>
        <p:spPr>
          <a:xfrm>
            <a:off x="9624001" y="4933700"/>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46" name="Prostokąt 145">
            <a:extLst>
              <a:ext uri="{FF2B5EF4-FFF2-40B4-BE49-F238E27FC236}">
                <a16:creationId xmlns:a16="http://schemas.microsoft.com/office/drawing/2014/main" id="{C130978F-4506-41FE-849C-35F3CA6894D2}"/>
              </a:ext>
            </a:extLst>
          </p:cNvPr>
          <p:cNvSpPr/>
          <p:nvPr/>
        </p:nvSpPr>
        <p:spPr>
          <a:xfrm>
            <a:off x="8520518" y="4702396"/>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3E</a:t>
            </a:r>
          </a:p>
        </p:txBody>
      </p:sp>
      <p:sp>
        <p:nvSpPr>
          <p:cNvPr id="147" name="Prostokąt 146">
            <a:extLst>
              <a:ext uri="{FF2B5EF4-FFF2-40B4-BE49-F238E27FC236}">
                <a16:creationId xmlns:a16="http://schemas.microsoft.com/office/drawing/2014/main" id="{444E12B5-BE4D-4C8D-81FF-A00F2D2A4FAF}"/>
              </a:ext>
            </a:extLst>
          </p:cNvPr>
          <p:cNvSpPr/>
          <p:nvPr/>
        </p:nvSpPr>
        <p:spPr>
          <a:xfrm>
            <a:off x="9616999" y="4537891"/>
            <a:ext cx="47373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48" name="Prostokąt 147">
            <a:extLst>
              <a:ext uri="{FF2B5EF4-FFF2-40B4-BE49-F238E27FC236}">
                <a16:creationId xmlns:a16="http://schemas.microsoft.com/office/drawing/2014/main" id="{52A345A0-81AA-4864-B31D-5F2D29C5C404}"/>
              </a:ext>
            </a:extLst>
          </p:cNvPr>
          <p:cNvSpPr/>
          <p:nvPr/>
        </p:nvSpPr>
        <p:spPr>
          <a:xfrm>
            <a:off x="3296214" y="1806131"/>
            <a:ext cx="1737822" cy="3907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II ETAP</a:t>
            </a:r>
          </a:p>
        </p:txBody>
      </p:sp>
      <p:sp>
        <p:nvSpPr>
          <p:cNvPr id="149" name="Prostokąt 148">
            <a:extLst>
              <a:ext uri="{FF2B5EF4-FFF2-40B4-BE49-F238E27FC236}">
                <a16:creationId xmlns:a16="http://schemas.microsoft.com/office/drawing/2014/main" id="{34792D57-8E5A-4D66-8544-07DC3E3424DA}"/>
              </a:ext>
            </a:extLst>
          </p:cNvPr>
          <p:cNvSpPr/>
          <p:nvPr/>
        </p:nvSpPr>
        <p:spPr>
          <a:xfrm rot="16200000">
            <a:off x="9361378" y="3548872"/>
            <a:ext cx="3909640" cy="3907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PREZENTACJA</a:t>
            </a:r>
          </a:p>
        </p:txBody>
      </p:sp>
      <p:sp>
        <p:nvSpPr>
          <p:cNvPr id="68" name="pole tekstowe 67">
            <a:extLst>
              <a:ext uri="{FF2B5EF4-FFF2-40B4-BE49-F238E27FC236}">
                <a16:creationId xmlns:a16="http://schemas.microsoft.com/office/drawing/2014/main" id="{C4A64DFA-3D75-4C9F-9F2D-50F74CF412C9}"/>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S T O L I K I    E K S P E R C K I E</a:t>
            </a:r>
          </a:p>
        </p:txBody>
      </p:sp>
    </p:spTree>
    <p:extLst>
      <p:ext uri="{BB962C8B-B14F-4D97-AF65-F5344CB8AC3E}">
        <p14:creationId xmlns:p14="http://schemas.microsoft.com/office/powerpoint/2010/main" val="144254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D404427A-5F6D-4207-ABEC-4E5C393877E0}"/>
              </a:ext>
            </a:extLst>
          </p:cNvPr>
          <p:cNvSpPr/>
          <p:nvPr/>
        </p:nvSpPr>
        <p:spPr>
          <a:xfrm>
            <a:off x="1401096" y="2024433"/>
            <a:ext cx="9218645" cy="3594702"/>
          </a:xfrm>
          <a:prstGeom prst="rect">
            <a:avLst/>
          </a:prstGeom>
        </p:spPr>
        <p:txBody>
          <a:bodyPr wrap="square">
            <a:spAutoFit/>
          </a:bodyPr>
          <a:lstStyle/>
          <a:p>
            <a:pPr indent="540385" algn="just">
              <a:lnSpc>
                <a:spcPct val="150000"/>
              </a:lnSpc>
            </a:pPr>
            <a:r>
              <a:rPr lang="pl-PL" sz="2200" dirty="0" err="1">
                <a:latin typeface="Calibri" panose="020F0502020204030204" pitchFamily="34" charset="0"/>
                <a:ea typeface="Calibri" panose="020F0502020204030204" pitchFamily="34" charset="0"/>
                <a:cs typeface="Times New Roman" panose="02020603050405020304" pitchFamily="18" charset="0"/>
              </a:rPr>
              <a:t>Metaplan</a:t>
            </a:r>
            <a:r>
              <a:rPr lang="pl-PL" sz="2200" dirty="0">
                <a:latin typeface="Calibri" panose="020F0502020204030204" pitchFamily="34" charset="0"/>
                <a:ea typeface="Calibri" panose="020F0502020204030204" pitchFamily="34" charset="0"/>
                <a:cs typeface="Times New Roman" panose="02020603050405020304" pitchFamily="18" charset="0"/>
              </a:rPr>
              <a:t> to metoda z dyskusyjna. </a:t>
            </a:r>
            <a:r>
              <a:rPr lang="pl-PL" sz="2200" dirty="0"/>
              <a:t>Na wspólnym plakacie podzielonym na 4 obszary każdy może, na odpowiedniej karteczce, przekazać na plakat swój pogląd. Prowadzący po każdej fazie dyskusji porządkuje głosy dyskutujących. Dla lepszego zobrazowania efektów dyskusji dobrze jest zastosować do każdej części inny kolor lub kształt kartek. Efektem końcowym dyskusji prowadzonej metodą </a:t>
            </a:r>
            <a:r>
              <a:rPr lang="pl-PL" sz="2200" dirty="0" err="1"/>
              <a:t>metaplanu</a:t>
            </a:r>
            <a:r>
              <a:rPr lang="pl-PL" sz="2200" dirty="0"/>
              <a:t> jest wypracowanie planu działań związanych z rozwiązaniem problemu. </a:t>
            </a:r>
            <a:endParaRPr lang="pl-PL" sz="2200" dirty="0">
              <a:latin typeface="Calibri" panose="020F0502020204030204" pitchFamily="34" charset="0"/>
              <a:ea typeface="Calibri" panose="020F0502020204030204" pitchFamily="34" charset="0"/>
            </a:endParaRPr>
          </a:p>
        </p:txBody>
      </p:sp>
      <p:sp>
        <p:nvSpPr>
          <p:cNvPr id="3" name="pole tekstowe 2">
            <a:extLst>
              <a:ext uri="{FF2B5EF4-FFF2-40B4-BE49-F238E27FC236}">
                <a16:creationId xmlns:a16="http://schemas.microsoft.com/office/drawing/2014/main" id="{E76B1867-EA76-40A2-92C7-2B4E16E9EF9C}"/>
              </a:ext>
            </a:extLst>
          </p:cNvPr>
          <p:cNvSpPr txBox="1"/>
          <p:nvPr/>
        </p:nvSpPr>
        <p:spPr>
          <a:xfrm>
            <a:off x="2" y="1238865"/>
            <a:ext cx="12191998" cy="461665"/>
          </a:xfrm>
          <a:prstGeom prst="rect">
            <a:avLst/>
          </a:prstGeom>
          <a:solidFill>
            <a:schemeClr val="bg1">
              <a:lumMod val="85000"/>
            </a:schemeClr>
          </a:solidFill>
        </p:spPr>
        <p:txBody>
          <a:bodyPr wrap="square" rtlCol="0">
            <a:spAutoFit/>
          </a:bodyPr>
          <a:lstStyle/>
          <a:p>
            <a:pPr algn="ctr"/>
            <a:r>
              <a:rPr lang="pl-PL" sz="2400" b="1" dirty="0"/>
              <a:t>M E T A P L A N</a:t>
            </a:r>
          </a:p>
        </p:txBody>
      </p:sp>
    </p:spTree>
    <p:extLst>
      <p:ext uri="{BB962C8B-B14F-4D97-AF65-F5344CB8AC3E}">
        <p14:creationId xmlns:p14="http://schemas.microsoft.com/office/powerpoint/2010/main" val="100378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560854F0-4EE4-4298-89BC-4AC8A568A01D}"/>
              </a:ext>
            </a:extLst>
          </p:cNvPr>
          <p:cNvSpPr/>
          <p:nvPr/>
        </p:nvSpPr>
        <p:spPr>
          <a:xfrm>
            <a:off x="1519335" y="1877812"/>
            <a:ext cx="9153330" cy="3086871"/>
          </a:xfrm>
          <a:prstGeom prst="rect">
            <a:avLst/>
          </a:prstGeom>
        </p:spPr>
        <p:txBody>
          <a:bodyPr wrap="square">
            <a:spAutoFit/>
          </a:bodyPr>
          <a:lstStyle/>
          <a:p>
            <a:pPr algn="just">
              <a:lnSpc>
                <a:spcPct val="150000"/>
              </a:lnSpc>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Obszary </a:t>
            </a:r>
            <a:r>
              <a:rPr lang="pl-PL" sz="2200" dirty="0" err="1">
                <a:latin typeface="Calibri" panose="020F0502020204030204" pitchFamily="34" charset="0"/>
                <a:ea typeface="Calibri" panose="020F0502020204030204" pitchFamily="34" charset="0"/>
                <a:cs typeface="Times New Roman" panose="02020603050405020304" pitchFamily="18" charset="0"/>
              </a:rPr>
              <a:t>metaplanu</a:t>
            </a:r>
            <a:r>
              <a:rPr lang="pl-PL" sz="2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50000"/>
              </a:lnSpc>
              <a:spcAft>
                <a:spcPts val="0"/>
              </a:spcAft>
              <a:buFont typeface="+mj-lt"/>
              <a:buAutoNum type="arabicPeriod"/>
            </a:pPr>
            <a:r>
              <a:rPr lang="pl-PL" sz="2200" dirty="0">
                <a:latin typeface="Calibri" panose="020F0502020204030204" pitchFamily="34" charset="0"/>
                <a:ea typeface="Calibri" panose="020F0502020204030204" pitchFamily="34" charset="0"/>
                <a:cs typeface="Calibri" panose="020F0502020204030204" pitchFamily="34" charset="0"/>
              </a:rPr>
              <a:t>Jak jest? (stan aktualny)</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pl-PL" sz="2200" dirty="0">
                <a:latin typeface="Calibri" panose="020F0502020204030204" pitchFamily="34" charset="0"/>
                <a:ea typeface="Calibri" panose="020F0502020204030204" pitchFamily="34" charset="0"/>
                <a:cs typeface="Calibri" panose="020F0502020204030204" pitchFamily="34" charset="0"/>
              </a:rPr>
              <a:t>Jak powinno być? (stan idealny)</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pl-PL" sz="2200" dirty="0">
                <a:latin typeface="Calibri" panose="020F0502020204030204" pitchFamily="34" charset="0"/>
                <a:ea typeface="Calibri" panose="020F0502020204030204" pitchFamily="34" charset="0"/>
                <a:cs typeface="Calibri" panose="020F0502020204030204" pitchFamily="34" charset="0"/>
              </a:rPr>
              <a:t>Dlaczego nie jest tak jak powinno być?</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pl-PL" sz="2200" dirty="0">
                <a:latin typeface="Calibri" panose="020F0502020204030204" pitchFamily="34" charset="0"/>
                <a:ea typeface="Calibri" panose="020F0502020204030204" pitchFamily="34" charset="0"/>
                <a:cs typeface="Calibri" panose="020F0502020204030204" pitchFamily="34" charset="0"/>
              </a:rPr>
              <a:t>Planowanie działań co zrobić, aby było tak jak powinno być.</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1790700" algn="l"/>
              </a:tabLst>
            </a:pPr>
            <a:r>
              <a:rPr lang="pl-PL" sz="2200" dirty="0"/>
              <a:t>Do wykonania </a:t>
            </a:r>
            <a:r>
              <a:rPr lang="pl-PL" sz="2200" dirty="0" err="1"/>
              <a:t>metaplanu</a:t>
            </a:r>
            <a:r>
              <a:rPr lang="pl-PL" sz="2200" dirty="0"/>
              <a:t> posłuży poniższy diagram.</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pole tekstowe 5">
            <a:extLst>
              <a:ext uri="{FF2B5EF4-FFF2-40B4-BE49-F238E27FC236}">
                <a16:creationId xmlns:a16="http://schemas.microsoft.com/office/drawing/2014/main" id="{1F1831F2-4C6E-4AEF-BD23-87470580C2DB}"/>
              </a:ext>
            </a:extLst>
          </p:cNvPr>
          <p:cNvSpPr txBox="1"/>
          <p:nvPr/>
        </p:nvSpPr>
        <p:spPr>
          <a:xfrm>
            <a:off x="2" y="1238865"/>
            <a:ext cx="12191998" cy="461665"/>
          </a:xfrm>
          <a:prstGeom prst="rect">
            <a:avLst/>
          </a:prstGeom>
          <a:solidFill>
            <a:schemeClr val="bg1">
              <a:lumMod val="85000"/>
            </a:schemeClr>
          </a:solidFill>
        </p:spPr>
        <p:txBody>
          <a:bodyPr wrap="square" rtlCol="0">
            <a:spAutoFit/>
          </a:bodyPr>
          <a:lstStyle/>
          <a:p>
            <a:pPr algn="ctr"/>
            <a:r>
              <a:rPr lang="pl-PL" sz="2400" b="1" dirty="0"/>
              <a:t>M E T A P L A N</a:t>
            </a:r>
          </a:p>
        </p:txBody>
      </p:sp>
    </p:spTree>
    <p:extLst>
      <p:ext uri="{BB962C8B-B14F-4D97-AF65-F5344CB8AC3E}">
        <p14:creationId xmlns:p14="http://schemas.microsoft.com/office/powerpoint/2010/main" val="232348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a 2">
            <a:extLst>
              <a:ext uri="{FF2B5EF4-FFF2-40B4-BE49-F238E27FC236}">
                <a16:creationId xmlns:a16="http://schemas.microsoft.com/office/drawing/2014/main" id="{FFEA2A46-4DDA-4184-93C2-61416BCA2C64}"/>
              </a:ext>
            </a:extLst>
          </p:cNvPr>
          <p:cNvGrpSpPr>
            <a:grpSpLocks/>
          </p:cNvGrpSpPr>
          <p:nvPr/>
        </p:nvGrpSpPr>
        <p:grpSpPr>
          <a:xfrm>
            <a:off x="3313472" y="1022555"/>
            <a:ext cx="5869858" cy="4739148"/>
            <a:chOff x="0" y="0"/>
            <a:chExt cx="5468358" cy="6556786"/>
          </a:xfrm>
        </p:grpSpPr>
        <p:sp>
          <p:nvSpPr>
            <p:cNvPr id="4" name="Prostokąt 3">
              <a:extLst>
                <a:ext uri="{FF2B5EF4-FFF2-40B4-BE49-F238E27FC236}">
                  <a16:creationId xmlns:a16="http://schemas.microsoft.com/office/drawing/2014/main" id="{EA9DFF94-B588-40AD-A863-7E9DE1990039}"/>
                </a:ext>
              </a:extLst>
            </p:cNvPr>
            <p:cNvSpPr/>
            <p:nvPr/>
          </p:nvSpPr>
          <p:spPr>
            <a:xfrm>
              <a:off x="0" y="963706"/>
              <a:ext cx="5468358" cy="55930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l-PL"/>
            </a:p>
          </p:txBody>
        </p:sp>
        <p:sp>
          <p:nvSpPr>
            <p:cNvPr id="5" name="Gwiazda: 7 punktów 4">
              <a:extLst>
                <a:ext uri="{FF2B5EF4-FFF2-40B4-BE49-F238E27FC236}">
                  <a16:creationId xmlns:a16="http://schemas.microsoft.com/office/drawing/2014/main" id="{2BDE6E85-4ECE-48A4-B6C5-03B7B3657B18}"/>
                </a:ext>
              </a:extLst>
            </p:cNvPr>
            <p:cNvSpPr/>
            <p:nvPr/>
          </p:nvSpPr>
          <p:spPr>
            <a:xfrm>
              <a:off x="1075764" y="0"/>
              <a:ext cx="3197860" cy="870585"/>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l-PL" sz="1200" b="1">
                  <a:effectLst/>
                  <a:ea typeface="Calibri" panose="020F0502020204030204" pitchFamily="34" charset="0"/>
                  <a:cs typeface="Times New Roman" panose="02020603050405020304" pitchFamily="18" charset="0"/>
                </a:rPr>
                <a:t>Temat dyskusji</a:t>
              </a:r>
              <a:endParaRPr lang="pl-PL" sz="1100">
                <a:effectLst/>
                <a:ea typeface="Calibri" panose="020F0502020204030204" pitchFamily="34" charset="0"/>
                <a:cs typeface="Times New Roman" panose="02020603050405020304" pitchFamily="18" charset="0"/>
              </a:endParaRPr>
            </a:p>
          </p:txBody>
        </p:sp>
        <p:pic>
          <p:nvPicPr>
            <p:cNvPr id="6" name="Obraz 5">
              <a:extLst>
                <a:ext uri="{FF2B5EF4-FFF2-40B4-BE49-F238E27FC236}">
                  <a16:creationId xmlns:a16="http://schemas.microsoft.com/office/drawing/2014/main" id="{54E4AD99-D1BC-441D-A08D-F1DCB721C6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573" t="4162" r="629"/>
            <a:stretch/>
          </p:blipFill>
          <p:spPr bwMode="auto">
            <a:xfrm>
              <a:off x="35858" y="1008529"/>
              <a:ext cx="5399405" cy="2785110"/>
            </a:xfrm>
            <a:prstGeom prst="rect">
              <a:avLst/>
            </a:prstGeom>
            <a:ln>
              <a:noFill/>
            </a:ln>
            <a:extLst>
              <a:ext uri="{53640926-AAD7-44D8-BBD7-CCE9431645EC}">
                <a14:shadowObscured xmlns:a14="http://schemas.microsoft.com/office/drawing/2010/main"/>
              </a:ext>
            </a:extLst>
          </p:spPr>
        </p:pic>
        <p:pic>
          <p:nvPicPr>
            <p:cNvPr id="7" name="Obraz 6">
              <a:extLst>
                <a:ext uri="{FF2B5EF4-FFF2-40B4-BE49-F238E27FC236}">
                  <a16:creationId xmlns:a16="http://schemas.microsoft.com/office/drawing/2014/main" id="{9050B693-B2C0-4E53-893C-818C565B93A5}"/>
                </a:ext>
              </a:extLst>
            </p:cNvPr>
            <p:cNvPicPr>
              <a:picLocks noChangeAspect="1"/>
            </p:cNvPicPr>
            <p:nvPr/>
          </p:nvPicPr>
          <p:blipFill rotWithShape="1">
            <a:blip r:embed="rId3">
              <a:extLst>
                <a:ext uri="{28A0092B-C50C-407E-A947-70E740481C1C}">
                  <a14:useLocalDpi xmlns:a14="http://schemas.microsoft.com/office/drawing/2010/main" val="0"/>
                </a:ext>
              </a:extLst>
            </a:blip>
            <a:srcRect l="975" r="1028" b="1961"/>
            <a:stretch/>
          </p:blipFill>
          <p:spPr bwMode="auto">
            <a:xfrm>
              <a:off x="26894" y="3787588"/>
              <a:ext cx="5407660" cy="2733040"/>
            </a:xfrm>
            <a:prstGeom prst="rect">
              <a:avLst/>
            </a:prstGeom>
            <a:ln>
              <a:noFill/>
            </a:ln>
            <a:extLst>
              <a:ext uri="{53640926-AAD7-44D8-BBD7-CCE9431645EC}">
                <a14:shadowObscured xmlns:a14="http://schemas.microsoft.com/office/drawing/2010/main"/>
              </a:ext>
            </a:extLst>
          </p:spPr>
        </p:pic>
        <p:cxnSp>
          <p:nvCxnSpPr>
            <p:cNvPr id="8" name="Łącznik prosty 7">
              <a:extLst>
                <a:ext uri="{FF2B5EF4-FFF2-40B4-BE49-F238E27FC236}">
                  <a16:creationId xmlns:a16="http://schemas.microsoft.com/office/drawing/2014/main" id="{454BFCED-BB5F-421D-B9A7-C4F27128EDA4}"/>
                </a:ext>
              </a:extLst>
            </p:cNvPr>
            <p:cNvCxnSpPr/>
            <p:nvPr/>
          </p:nvCxnSpPr>
          <p:spPr>
            <a:xfrm>
              <a:off x="4482" y="3774141"/>
              <a:ext cx="5441576" cy="4483"/>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Łącznik prosty 8">
              <a:extLst>
                <a:ext uri="{FF2B5EF4-FFF2-40B4-BE49-F238E27FC236}">
                  <a16:creationId xmlns:a16="http://schemas.microsoft.com/office/drawing/2014/main" id="{CFDA5DD7-D8E3-4466-B284-E43F7A6ECB4A}"/>
                </a:ext>
              </a:extLst>
            </p:cNvPr>
            <p:cNvCxnSpPr/>
            <p:nvPr/>
          </p:nvCxnSpPr>
          <p:spPr>
            <a:xfrm>
              <a:off x="2720788" y="1013012"/>
              <a:ext cx="9151" cy="5522259"/>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58358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43E4079-8F34-45E7-87AA-F68D7F420524}"/>
              </a:ext>
            </a:extLst>
          </p:cNvPr>
          <p:cNvSpPr txBox="1"/>
          <p:nvPr/>
        </p:nvSpPr>
        <p:spPr>
          <a:xfrm>
            <a:off x="2" y="1238865"/>
            <a:ext cx="12191998" cy="461665"/>
          </a:xfrm>
          <a:prstGeom prst="rect">
            <a:avLst/>
          </a:prstGeom>
          <a:solidFill>
            <a:schemeClr val="bg1">
              <a:lumMod val="85000"/>
            </a:schemeClr>
          </a:solidFill>
        </p:spPr>
        <p:txBody>
          <a:bodyPr wrap="square" rtlCol="0">
            <a:spAutoFit/>
          </a:bodyPr>
          <a:lstStyle/>
          <a:p>
            <a:pPr algn="ctr"/>
            <a:r>
              <a:rPr lang="pl-PL" sz="2400" b="1" dirty="0"/>
              <a:t>M E T O D A    6 3 5</a:t>
            </a:r>
          </a:p>
        </p:txBody>
      </p:sp>
      <p:sp>
        <p:nvSpPr>
          <p:cNvPr id="5" name="Prostokąt 4">
            <a:extLst>
              <a:ext uri="{FF2B5EF4-FFF2-40B4-BE49-F238E27FC236}">
                <a16:creationId xmlns:a16="http://schemas.microsoft.com/office/drawing/2014/main" id="{18C4B4B3-0655-40DB-ACC0-B51684CB9E9C}"/>
              </a:ext>
            </a:extLst>
          </p:cNvPr>
          <p:cNvSpPr/>
          <p:nvPr/>
        </p:nvSpPr>
        <p:spPr>
          <a:xfrm>
            <a:off x="1386348" y="1700530"/>
            <a:ext cx="9419303" cy="3594702"/>
          </a:xfrm>
          <a:prstGeom prst="rect">
            <a:avLst/>
          </a:prstGeom>
        </p:spPr>
        <p:txBody>
          <a:bodyPr wrap="square">
            <a:spAutoFit/>
          </a:bodyPr>
          <a:lstStyle/>
          <a:p>
            <a:pPr indent="540385" algn="just">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Metoda 6, 3, 5 to metoda prowadząca do twórczego rozwiązywania problemów. Symbolika cyfr w metodzie jest następująca:</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6 – oznacza liczbę osób w grupie lub liczbę grup,</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3 – oznacz liczbę pomysłów rozwiązań wpisanych przez grupę w jednej rundzie,</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5 – oznacza liczbę rund (o jeden mniejsza od liczby grup). </a:t>
            </a:r>
          </a:p>
          <a:p>
            <a:pPr algn="just">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Uczestnicy podzieleni są na 6 grup. Każda z nich otrzymuje arkusz z numerem grupy. Zadaniem grup jest określenie problemu do rozwiązania. </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2167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18C4B4B3-0655-40DB-ACC0-B51684CB9E9C}"/>
              </a:ext>
            </a:extLst>
          </p:cNvPr>
          <p:cNvSpPr/>
          <p:nvPr/>
        </p:nvSpPr>
        <p:spPr>
          <a:xfrm>
            <a:off x="1386348" y="1930652"/>
            <a:ext cx="9419303" cy="3086871"/>
          </a:xfrm>
          <a:prstGeom prst="rect">
            <a:avLst/>
          </a:prstGeom>
        </p:spPr>
        <p:txBody>
          <a:bodyPr wrap="square">
            <a:spAutoFit/>
          </a:bodyPr>
          <a:lstStyle/>
          <a:p>
            <a:pPr indent="540385" algn="just">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Po ok. 15 min., na znak prowadzącego, grupy rotacyjnie przekazują sobie opisane problemy. Każda grupa na otrzymanych opisach wpisuje 3 pomysły działań prowadzących do rozwiązania problemu. Grupy wymieniają się opisami 5 razy – 5 rund.</a:t>
            </a:r>
            <a:r>
              <a:rPr lang="pl-PL" sz="2200" dirty="0">
                <a:latin typeface="Calibri" panose="020F0502020204030204" pitchFamily="34" charset="0"/>
                <a:ea typeface="Calibri" panose="020F0502020204030204" pitchFamily="34" charset="0"/>
                <a:cs typeface="Times New Roman" panose="02020603050405020304" pitchFamily="18" charset="0"/>
              </a:rPr>
              <a:t> </a:t>
            </a:r>
            <a:r>
              <a:rPr lang="pl-PL" sz="2200" dirty="0">
                <a:latin typeface="Calibri" panose="020F0502020204030204" pitchFamily="34" charset="0"/>
                <a:ea typeface="Calibri" panose="020F0502020204030204" pitchFamily="34" charset="0"/>
                <a:cs typeface="Calibri" panose="020F0502020204030204" pitchFamily="34" charset="0"/>
              </a:rPr>
              <a:t>Na koniec opisy wracają do grup, które je utworzyły. W ten sposób każda z grup otrzymuje od pozostałych grup zestaw propozycji rozwiązania problemu. </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ole tekstowe 3">
            <a:extLst>
              <a:ext uri="{FF2B5EF4-FFF2-40B4-BE49-F238E27FC236}">
                <a16:creationId xmlns:a16="http://schemas.microsoft.com/office/drawing/2014/main" id="{EF2931BB-3C37-48B3-9ADE-B5DE2C982D40}"/>
              </a:ext>
            </a:extLst>
          </p:cNvPr>
          <p:cNvSpPr txBox="1"/>
          <p:nvPr/>
        </p:nvSpPr>
        <p:spPr>
          <a:xfrm>
            <a:off x="2" y="1238865"/>
            <a:ext cx="12191998" cy="461665"/>
          </a:xfrm>
          <a:prstGeom prst="rect">
            <a:avLst/>
          </a:prstGeom>
          <a:solidFill>
            <a:schemeClr val="bg1">
              <a:lumMod val="85000"/>
            </a:schemeClr>
          </a:solidFill>
        </p:spPr>
        <p:txBody>
          <a:bodyPr wrap="square" rtlCol="0">
            <a:spAutoFit/>
          </a:bodyPr>
          <a:lstStyle/>
          <a:p>
            <a:pPr algn="ctr"/>
            <a:r>
              <a:rPr lang="pl-PL" sz="2400" b="1" dirty="0"/>
              <a:t>M E T O D A    6 3 5</a:t>
            </a:r>
          </a:p>
        </p:txBody>
      </p:sp>
    </p:spTree>
    <p:extLst>
      <p:ext uri="{BB962C8B-B14F-4D97-AF65-F5344CB8AC3E}">
        <p14:creationId xmlns:p14="http://schemas.microsoft.com/office/powerpoint/2010/main" val="2500036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5F91B5F-D241-492C-8702-2A319FB5DEED}"/>
              </a:ext>
            </a:extLst>
          </p:cNvPr>
          <p:cNvGraphicFramePr/>
          <p:nvPr>
            <p:extLst>
              <p:ext uri="{D42A27DB-BD31-4B8C-83A1-F6EECF244321}">
                <p14:modId xmlns:p14="http://schemas.microsoft.com/office/powerpoint/2010/main" val="70112137"/>
              </p:ext>
            </p:extLst>
          </p:nvPr>
        </p:nvGraphicFramePr>
        <p:xfrm>
          <a:off x="2975895" y="1789470"/>
          <a:ext cx="6699045" cy="3982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a:extLst>
              <a:ext uri="{FF2B5EF4-FFF2-40B4-BE49-F238E27FC236}">
                <a16:creationId xmlns:a16="http://schemas.microsoft.com/office/drawing/2014/main" id="{963CA9FC-9A40-435C-AB43-EC5330B65CDA}"/>
              </a:ext>
            </a:extLst>
          </p:cNvPr>
          <p:cNvSpPr txBox="1"/>
          <p:nvPr/>
        </p:nvSpPr>
        <p:spPr>
          <a:xfrm>
            <a:off x="2" y="1238865"/>
            <a:ext cx="12191998" cy="461665"/>
          </a:xfrm>
          <a:prstGeom prst="rect">
            <a:avLst/>
          </a:prstGeom>
          <a:solidFill>
            <a:schemeClr val="bg1">
              <a:lumMod val="85000"/>
            </a:schemeClr>
          </a:solidFill>
        </p:spPr>
        <p:txBody>
          <a:bodyPr wrap="square" rtlCol="0">
            <a:spAutoFit/>
          </a:bodyPr>
          <a:lstStyle/>
          <a:p>
            <a:pPr algn="ctr"/>
            <a:r>
              <a:rPr lang="pl-PL" sz="2400" b="1" dirty="0"/>
              <a:t>M E T O D A    6 3 5</a:t>
            </a:r>
          </a:p>
        </p:txBody>
      </p:sp>
    </p:spTree>
    <p:extLst>
      <p:ext uri="{BB962C8B-B14F-4D97-AF65-F5344CB8AC3E}">
        <p14:creationId xmlns:p14="http://schemas.microsoft.com/office/powerpoint/2010/main" val="1505984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64EFF5C-5F5F-41B8-818A-3F85B775D2B7}"/>
              </a:ext>
            </a:extLst>
          </p:cNvPr>
          <p:cNvSpPr/>
          <p:nvPr/>
        </p:nvSpPr>
        <p:spPr>
          <a:xfrm>
            <a:off x="998376" y="1950069"/>
            <a:ext cx="9909109" cy="3086871"/>
          </a:xfrm>
          <a:prstGeom prst="rect">
            <a:avLst/>
          </a:prstGeom>
        </p:spPr>
        <p:txBody>
          <a:bodyPr wrap="square">
            <a:spAutoFit/>
          </a:bodyPr>
          <a:lstStyle/>
          <a:p>
            <a:pPr indent="540385" algn="just">
              <a:lnSpc>
                <a:spcPct val="150000"/>
              </a:lnSpc>
            </a:pPr>
            <a:r>
              <a:rPr lang="pl-PL" sz="2200" dirty="0"/>
              <a:t>Mapa myśli znakomicie wspiera dyskusję, umożliwiając strukturyzację wypowiadanych opinii. W procesie kształcenia, mapy myśli wspierają budowanie podstruktur własnej wiedzy. Istnie wiele programów komputerowych, które umożliwiają zastąpienie flipchartów, papierów i mazaków interaktywną planszą wyświetlaną na tablicy interaktywnej. Są wśród nich programy darmowe, np. </a:t>
            </a:r>
            <a:r>
              <a:rPr lang="pl-PL" sz="2200" dirty="0" err="1"/>
              <a:t>FreeMind</a:t>
            </a:r>
            <a:r>
              <a:rPr lang="pl-PL" sz="2200" dirty="0"/>
              <a:t>, który umożliwia budowanie map, jak na następnym slajdzie.</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A7D893DE-749A-4EF2-9134-7471FD7E81FC}"/>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M A P A    M Y Ś L I</a:t>
            </a:r>
          </a:p>
        </p:txBody>
      </p:sp>
    </p:spTree>
    <p:extLst>
      <p:ext uri="{BB962C8B-B14F-4D97-AF65-F5344CB8AC3E}">
        <p14:creationId xmlns:p14="http://schemas.microsoft.com/office/powerpoint/2010/main" val="2827363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BC2DC4AF-8A5D-4041-8F51-6E2B55D1E1E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164772" y="1352938"/>
            <a:ext cx="9862456" cy="4394719"/>
          </a:xfrm>
          <a:prstGeom prst="rect">
            <a:avLst/>
          </a:prstGeom>
          <a:ln>
            <a:noFill/>
          </a:ln>
          <a:effectLst>
            <a:outerShdw blurRad="190500" algn="tl" rotWithShape="0">
              <a:srgbClr val="000000">
                <a:alpha val="70000"/>
              </a:srgbClr>
            </a:outerShdw>
          </a:effectLst>
        </p:spPr>
      </p:pic>
      <p:sp>
        <p:nvSpPr>
          <p:cNvPr id="3" name="pole tekstowe 2">
            <a:extLst>
              <a:ext uri="{FF2B5EF4-FFF2-40B4-BE49-F238E27FC236}">
                <a16:creationId xmlns:a16="http://schemas.microsoft.com/office/drawing/2014/main" id="{732BEA21-0F22-491B-95BD-54F5852F1E79}"/>
              </a:ext>
            </a:extLst>
          </p:cNvPr>
          <p:cNvSpPr txBox="1"/>
          <p:nvPr/>
        </p:nvSpPr>
        <p:spPr>
          <a:xfrm>
            <a:off x="1" y="1248697"/>
            <a:ext cx="12191999" cy="461665"/>
          </a:xfrm>
          <a:prstGeom prst="rect">
            <a:avLst/>
          </a:prstGeom>
          <a:solidFill>
            <a:schemeClr val="bg1">
              <a:lumMod val="85000"/>
            </a:schemeClr>
          </a:solidFill>
        </p:spPr>
        <p:txBody>
          <a:bodyPr wrap="square" rtlCol="0">
            <a:spAutoFit/>
          </a:bodyPr>
          <a:lstStyle/>
          <a:p>
            <a:pPr algn="ctr"/>
            <a:r>
              <a:rPr lang="pl-PL" sz="2400" b="1" dirty="0"/>
              <a:t>M A P A    M Y Ś L I</a:t>
            </a:r>
          </a:p>
        </p:txBody>
      </p:sp>
    </p:spTree>
    <p:extLst>
      <p:ext uri="{BB962C8B-B14F-4D97-AF65-F5344CB8AC3E}">
        <p14:creationId xmlns:p14="http://schemas.microsoft.com/office/powerpoint/2010/main" val="2009898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5784E40C-FA02-497B-B9BE-693D183E2361}"/>
              </a:ext>
            </a:extLst>
          </p:cNvPr>
          <p:cNvSpPr/>
          <p:nvPr/>
        </p:nvSpPr>
        <p:spPr>
          <a:xfrm>
            <a:off x="1182332" y="3193115"/>
            <a:ext cx="9861755" cy="2579039"/>
          </a:xfrm>
          <a:prstGeom prst="rect">
            <a:avLst/>
          </a:prstGeom>
        </p:spPr>
        <p:txBody>
          <a:bodyPr wrap="square">
            <a:spAutoFit/>
          </a:bodyPr>
          <a:lstStyle/>
          <a:p>
            <a:pPr algn="just">
              <a:lnSpc>
                <a:spcPct val="150000"/>
              </a:lnSpc>
              <a:spcAft>
                <a:spcPts val="0"/>
              </a:spcAft>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Etapy burzy mózgów:</a:t>
            </a:r>
          </a:p>
          <a:p>
            <a:pPr marL="342900" indent="-342900" algn="just">
              <a:lnSpc>
                <a:spcPct val="150000"/>
              </a:lnSpc>
              <a:spcAft>
                <a:spcPts val="0"/>
              </a:spcAft>
              <a:buFont typeface="Arial" panose="020B0604020202020204" pitchFamily="34" charset="0"/>
              <a:buChar char="•"/>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Zdefiniowanie problemu;</a:t>
            </a:r>
          </a:p>
          <a:p>
            <a:pPr marL="342900" indent="-342900" algn="just">
              <a:lnSpc>
                <a:spcPct val="150000"/>
              </a:lnSpc>
              <a:spcAft>
                <a:spcPts val="0"/>
              </a:spcAft>
              <a:buFont typeface="Arial" panose="020B0604020202020204" pitchFamily="34" charset="0"/>
              <a:buChar char="•"/>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Poszukiwanie rozwiązań;</a:t>
            </a:r>
          </a:p>
          <a:p>
            <a:pPr marL="342900" indent="-342900" algn="just">
              <a:lnSpc>
                <a:spcPct val="150000"/>
              </a:lnSpc>
              <a:spcAft>
                <a:spcPts val="0"/>
              </a:spcAft>
              <a:buFont typeface="Arial" panose="020B0604020202020204" pitchFamily="34" charset="0"/>
              <a:buChar char="•"/>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Analiza pomysłów;</a:t>
            </a:r>
          </a:p>
          <a:p>
            <a:pPr marL="342900" indent="-342900" algn="just">
              <a:lnSpc>
                <a:spcPct val="150000"/>
              </a:lnSpc>
              <a:spcAft>
                <a:spcPts val="0"/>
              </a:spcAft>
              <a:buFont typeface="Arial" panose="020B0604020202020204" pitchFamily="34" charset="0"/>
              <a:buChar char="•"/>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Wybór pomysłów i prowadzących do rozwiązania problemu. </a:t>
            </a:r>
          </a:p>
        </p:txBody>
      </p:sp>
      <p:sp>
        <p:nvSpPr>
          <p:cNvPr id="6" name="Prostokąt 5">
            <a:extLst>
              <a:ext uri="{FF2B5EF4-FFF2-40B4-BE49-F238E27FC236}">
                <a16:creationId xmlns:a16="http://schemas.microsoft.com/office/drawing/2014/main" id="{DE9C3990-5ED3-4509-B0DA-C8F2DE8FC7F0}"/>
              </a:ext>
            </a:extLst>
          </p:cNvPr>
          <p:cNvSpPr/>
          <p:nvPr/>
        </p:nvSpPr>
        <p:spPr>
          <a:xfrm>
            <a:off x="1147913" y="1700530"/>
            <a:ext cx="9522544" cy="1563377"/>
          </a:xfrm>
          <a:prstGeom prst="rect">
            <a:avLst/>
          </a:prstGeom>
        </p:spPr>
        <p:txBody>
          <a:bodyPr wrap="square">
            <a:spAutoFit/>
          </a:bodyPr>
          <a:lstStyle/>
          <a:p>
            <a:pPr algn="just">
              <a:lnSpc>
                <a:spcPct val="150000"/>
              </a:lnSpc>
            </a:pPr>
            <a:r>
              <a:rPr lang="pl-PL" sz="2200" dirty="0"/>
              <a:t>Jest to forma dyskusji, podczas której wszyscy na równych prawach mogą przekazać swój głos wykorzystując rozdane kartki. Prowadzący umieszcza wszystkie głosy na plakacie, następnie podobne grupuje i porządkuje.</a:t>
            </a:r>
          </a:p>
        </p:txBody>
      </p:sp>
      <p:sp>
        <p:nvSpPr>
          <p:cNvPr id="7" name="pole tekstowe 6">
            <a:extLst>
              <a:ext uri="{FF2B5EF4-FFF2-40B4-BE49-F238E27FC236}">
                <a16:creationId xmlns:a16="http://schemas.microsoft.com/office/drawing/2014/main" id="{65C83BDD-E015-4634-8D95-E5500971EED9}"/>
              </a:ext>
            </a:extLst>
          </p:cNvPr>
          <p:cNvSpPr txBox="1"/>
          <p:nvPr/>
        </p:nvSpPr>
        <p:spPr>
          <a:xfrm>
            <a:off x="2" y="1238865"/>
            <a:ext cx="12191998" cy="461665"/>
          </a:xfrm>
          <a:prstGeom prst="rect">
            <a:avLst/>
          </a:prstGeom>
          <a:solidFill>
            <a:schemeClr val="bg1">
              <a:lumMod val="85000"/>
            </a:schemeClr>
          </a:solidFill>
        </p:spPr>
        <p:txBody>
          <a:bodyPr wrap="square" rtlCol="0">
            <a:spAutoFit/>
          </a:bodyPr>
          <a:lstStyle/>
          <a:p>
            <a:pPr algn="ctr"/>
            <a:r>
              <a:rPr lang="pl-PL" sz="2400" b="1" dirty="0"/>
              <a:t>B U R Z A    M Ó Z G Ó W</a:t>
            </a:r>
          </a:p>
        </p:txBody>
      </p:sp>
    </p:spTree>
    <p:extLst>
      <p:ext uri="{BB962C8B-B14F-4D97-AF65-F5344CB8AC3E}">
        <p14:creationId xmlns:p14="http://schemas.microsoft.com/office/powerpoint/2010/main" val="229568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5158312-B12E-4C8D-A2E2-41003C310262}"/>
              </a:ext>
            </a:extLst>
          </p:cNvPr>
          <p:cNvSpPr/>
          <p:nvPr/>
        </p:nvSpPr>
        <p:spPr>
          <a:xfrm>
            <a:off x="1008016" y="1920940"/>
            <a:ext cx="10175965" cy="3594702"/>
          </a:xfrm>
          <a:prstGeom prst="rect">
            <a:avLst/>
          </a:prstGeom>
        </p:spPr>
        <p:txBody>
          <a:bodyPr wrap="square">
            <a:spAutoFit/>
          </a:bodyPr>
          <a:lstStyle/>
          <a:p>
            <a:pPr marL="90170" indent="443230" algn="just">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Procedura „U” to metoda z grupy dyskusyjnych. Wykorzystywana jest do przeprowadzenia analizy i oceny stanu rzeczywistego oraz możliwości wprowadzenia zmian. </a:t>
            </a:r>
            <a:r>
              <a:rPr lang="pl-PL" sz="2200" dirty="0">
                <a:latin typeface="Calibri" panose="020F0502020204030204" pitchFamily="34" charset="0"/>
                <a:ea typeface="Times New Roman" panose="02020603050405020304" pitchFamily="18" charset="0"/>
                <a:cs typeface="Calibri" panose="020F0502020204030204" pitchFamily="34" charset="0"/>
              </a:rPr>
              <a:t>Uczestnicy zajęć tworzą plakat ze schematem litery „U”. Po lewej stronie plakatu dokonuje się opisu odnoszącego się do stanu istniejącego – aktualny opis obrazu, ról osób, określeń norm i zasad. U dołu litery następuje mement zwrotny – oddziela się to co jest dobre od tego co należy zmienić. Z prawej strony litery „U” tworzy się nową wizję: nowe normy, zasady, nowy podział ról – nowy obraz sytuacji.</a:t>
            </a:r>
            <a:r>
              <a:rPr lang="pl-PL" sz="2200" dirty="0">
                <a:latin typeface="Calibri" panose="020F0502020204030204" pitchFamily="34" charset="0"/>
                <a:ea typeface="Calibri" panose="020F0502020204030204" pitchFamily="34" charset="0"/>
                <a:cs typeface="Times New Roman" panose="02020603050405020304" pitchFamily="18" charset="0"/>
              </a:rPr>
              <a:t> </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309CA569-BF7D-4C6E-855A-9358D77372B3}"/>
              </a:ext>
            </a:extLst>
          </p:cNvPr>
          <p:cNvSpPr txBox="1"/>
          <p:nvPr/>
        </p:nvSpPr>
        <p:spPr>
          <a:xfrm>
            <a:off x="0" y="1238865"/>
            <a:ext cx="12191999" cy="461665"/>
          </a:xfrm>
          <a:prstGeom prst="rect">
            <a:avLst/>
          </a:prstGeom>
          <a:solidFill>
            <a:schemeClr val="bg1">
              <a:lumMod val="85000"/>
            </a:schemeClr>
          </a:solidFill>
        </p:spPr>
        <p:txBody>
          <a:bodyPr wrap="square" rtlCol="0">
            <a:spAutoFit/>
          </a:bodyPr>
          <a:lstStyle/>
          <a:p>
            <a:pPr algn="ctr"/>
            <a:r>
              <a:rPr lang="pl-PL" sz="2400" b="1" dirty="0"/>
              <a:t>P R O C E D U R A    U</a:t>
            </a:r>
          </a:p>
        </p:txBody>
      </p:sp>
    </p:spTree>
    <p:extLst>
      <p:ext uri="{BB962C8B-B14F-4D97-AF65-F5344CB8AC3E}">
        <p14:creationId xmlns:p14="http://schemas.microsoft.com/office/powerpoint/2010/main" val="133038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DF9B86D-5C87-4546-98AD-D31EF2441496}"/>
              </a:ext>
            </a:extLst>
          </p:cNvPr>
          <p:cNvSpPr/>
          <p:nvPr/>
        </p:nvSpPr>
        <p:spPr>
          <a:xfrm>
            <a:off x="1984813" y="2133150"/>
            <a:ext cx="7966735" cy="3086871"/>
          </a:xfrm>
          <a:prstGeom prst="rect">
            <a:avLst/>
          </a:prstGeom>
        </p:spPr>
        <p:txBody>
          <a:bodyPr wrap="square">
            <a:spAutoFit/>
          </a:bodyPr>
          <a:lstStyle/>
          <a:p>
            <a:pPr algn="just">
              <a:lnSpc>
                <a:spcPct val="150000"/>
              </a:lnSpc>
              <a:spcAft>
                <a:spcPts val="0"/>
              </a:spcAft>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Burzy mózgów towarzyszą następujące zasady:</a:t>
            </a: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każdy pomysł jest dobry,</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nie komentujemy i nie krytykujemy pomysłów,</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wszyscy na równych prawach biorą udział w dyskusji,</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każdy pomysł musi być zapisany w formie podanej przez autora,</a:t>
            </a: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nie wtrącamy własnych pomysłów do innych pomysłów.</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pole tekstowe 5">
            <a:extLst>
              <a:ext uri="{FF2B5EF4-FFF2-40B4-BE49-F238E27FC236}">
                <a16:creationId xmlns:a16="http://schemas.microsoft.com/office/drawing/2014/main" id="{07503021-354F-461B-A6D0-98435FA58902}"/>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B U R Z A    M Ó Z G Ó W</a:t>
            </a:r>
          </a:p>
        </p:txBody>
      </p:sp>
    </p:spTree>
    <p:extLst>
      <p:ext uri="{BB962C8B-B14F-4D97-AF65-F5344CB8AC3E}">
        <p14:creationId xmlns:p14="http://schemas.microsoft.com/office/powerpoint/2010/main" val="1749176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Łącznik prosty 13">
            <a:extLst>
              <a:ext uri="{FF2B5EF4-FFF2-40B4-BE49-F238E27FC236}">
                <a16:creationId xmlns:a16="http://schemas.microsoft.com/office/drawing/2014/main" id="{3A4AAC53-691C-49D2-B855-C9321F223867}"/>
              </a:ext>
            </a:extLst>
          </p:cNvPr>
          <p:cNvCxnSpPr>
            <a:stCxn id="5" idx="6"/>
          </p:cNvCxnSpPr>
          <p:nvPr/>
        </p:nvCxnSpPr>
        <p:spPr>
          <a:xfrm>
            <a:off x="7855477" y="3642106"/>
            <a:ext cx="10274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Łącznik prosty 14">
            <a:extLst>
              <a:ext uri="{FF2B5EF4-FFF2-40B4-BE49-F238E27FC236}">
                <a16:creationId xmlns:a16="http://schemas.microsoft.com/office/drawing/2014/main" id="{D27C8C20-A5F1-4B4D-B884-7F3AF76B5A9E}"/>
              </a:ext>
            </a:extLst>
          </p:cNvPr>
          <p:cNvCxnSpPr>
            <a:cxnSpLocks/>
          </p:cNvCxnSpPr>
          <p:nvPr/>
        </p:nvCxnSpPr>
        <p:spPr>
          <a:xfrm>
            <a:off x="7473447" y="4096086"/>
            <a:ext cx="1009892" cy="72071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Łącznik prosty 15">
            <a:extLst>
              <a:ext uri="{FF2B5EF4-FFF2-40B4-BE49-F238E27FC236}">
                <a16:creationId xmlns:a16="http://schemas.microsoft.com/office/drawing/2014/main" id="{E87502D0-6076-4096-8A94-2D56ECFF6B82}"/>
              </a:ext>
            </a:extLst>
          </p:cNvPr>
          <p:cNvCxnSpPr>
            <a:cxnSpLocks/>
          </p:cNvCxnSpPr>
          <p:nvPr/>
        </p:nvCxnSpPr>
        <p:spPr>
          <a:xfrm flipV="1">
            <a:off x="6763642" y="2512550"/>
            <a:ext cx="686112" cy="6322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Łącznik prosty 16">
            <a:extLst>
              <a:ext uri="{FF2B5EF4-FFF2-40B4-BE49-F238E27FC236}">
                <a16:creationId xmlns:a16="http://schemas.microsoft.com/office/drawing/2014/main" id="{5E56FEFB-1FA7-442A-948B-01FFAD2DEE86}"/>
              </a:ext>
            </a:extLst>
          </p:cNvPr>
          <p:cNvCxnSpPr>
            <a:cxnSpLocks/>
          </p:cNvCxnSpPr>
          <p:nvPr/>
        </p:nvCxnSpPr>
        <p:spPr>
          <a:xfrm>
            <a:off x="5432022" y="2577516"/>
            <a:ext cx="359584" cy="60819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Łącznik prosty 17">
            <a:extLst>
              <a:ext uri="{FF2B5EF4-FFF2-40B4-BE49-F238E27FC236}">
                <a16:creationId xmlns:a16="http://schemas.microsoft.com/office/drawing/2014/main" id="{56758912-2A14-4327-A0F4-8F33BBCCA5CD}"/>
              </a:ext>
            </a:extLst>
          </p:cNvPr>
          <p:cNvCxnSpPr>
            <a:cxnSpLocks/>
          </p:cNvCxnSpPr>
          <p:nvPr/>
        </p:nvCxnSpPr>
        <p:spPr>
          <a:xfrm>
            <a:off x="4026309" y="3277551"/>
            <a:ext cx="1214285" cy="24580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Łącznik prosty 18">
            <a:extLst>
              <a:ext uri="{FF2B5EF4-FFF2-40B4-BE49-F238E27FC236}">
                <a16:creationId xmlns:a16="http://schemas.microsoft.com/office/drawing/2014/main" id="{115DF1DA-586D-4CF5-8609-8A051A3BAD09}"/>
              </a:ext>
            </a:extLst>
          </p:cNvPr>
          <p:cNvCxnSpPr>
            <a:cxnSpLocks/>
          </p:cNvCxnSpPr>
          <p:nvPr/>
        </p:nvCxnSpPr>
        <p:spPr>
          <a:xfrm flipV="1">
            <a:off x="4111411" y="3960084"/>
            <a:ext cx="1214285" cy="67351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6" name="Łącznik prosty 25">
            <a:extLst>
              <a:ext uri="{FF2B5EF4-FFF2-40B4-BE49-F238E27FC236}">
                <a16:creationId xmlns:a16="http://schemas.microsoft.com/office/drawing/2014/main" id="{7B52A2A2-60B8-417C-A5C7-68520518CC0F}"/>
              </a:ext>
            </a:extLst>
          </p:cNvPr>
          <p:cNvCxnSpPr>
            <a:cxnSpLocks/>
          </p:cNvCxnSpPr>
          <p:nvPr/>
        </p:nvCxnSpPr>
        <p:spPr>
          <a:xfrm>
            <a:off x="6326758" y="4267623"/>
            <a:ext cx="0" cy="73194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1" name="pole tekstowe 30">
            <a:extLst>
              <a:ext uri="{FF2B5EF4-FFF2-40B4-BE49-F238E27FC236}">
                <a16:creationId xmlns:a16="http://schemas.microsoft.com/office/drawing/2014/main" id="{E8E151DF-D8F6-4011-A510-8BF97A5B028E}"/>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B U R Z A    M Ó Z G Ó W</a:t>
            </a:r>
          </a:p>
        </p:txBody>
      </p:sp>
      <p:sp>
        <p:nvSpPr>
          <p:cNvPr id="5" name="Owal 4">
            <a:extLst>
              <a:ext uri="{FF2B5EF4-FFF2-40B4-BE49-F238E27FC236}">
                <a16:creationId xmlns:a16="http://schemas.microsoft.com/office/drawing/2014/main" id="{390442C2-623C-4211-BF50-07DCF7F0B346}"/>
              </a:ext>
            </a:extLst>
          </p:cNvPr>
          <p:cNvSpPr/>
          <p:nvPr/>
        </p:nvSpPr>
        <p:spPr>
          <a:xfrm>
            <a:off x="5122109" y="3016589"/>
            <a:ext cx="2733368" cy="125103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PROBLEM</a:t>
            </a:r>
          </a:p>
        </p:txBody>
      </p:sp>
      <p:sp>
        <p:nvSpPr>
          <p:cNvPr id="2" name="Prostokąt 1">
            <a:extLst>
              <a:ext uri="{FF2B5EF4-FFF2-40B4-BE49-F238E27FC236}">
                <a16:creationId xmlns:a16="http://schemas.microsoft.com/office/drawing/2014/main" id="{5687EA2F-1841-474D-AE7F-9F31ABDDF650}"/>
              </a:ext>
            </a:extLst>
          </p:cNvPr>
          <p:cNvSpPr/>
          <p:nvPr/>
        </p:nvSpPr>
        <p:spPr>
          <a:xfrm>
            <a:off x="2421898" y="2730914"/>
            <a:ext cx="1903445" cy="673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0" name="Prostokąt 19">
            <a:extLst>
              <a:ext uri="{FF2B5EF4-FFF2-40B4-BE49-F238E27FC236}">
                <a16:creationId xmlns:a16="http://schemas.microsoft.com/office/drawing/2014/main" id="{41CFF83F-F761-4B01-8A3E-CDF98E5532C1}"/>
              </a:ext>
            </a:extLst>
          </p:cNvPr>
          <p:cNvSpPr/>
          <p:nvPr/>
        </p:nvSpPr>
        <p:spPr>
          <a:xfrm>
            <a:off x="8818379" y="3277551"/>
            <a:ext cx="1903445" cy="673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Prostokąt 20">
            <a:extLst>
              <a:ext uri="{FF2B5EF4-FFF2-40B4-BE49-F238E27FC236}">
                <a16:creationId xmlns:a16="http://schemas.microsoft.com/office/drawing/2014/main" id="{C5D3A5A6-8EB4-41DC-9F68-0A74FF406642}"/>
              </a:ext>
            </a:extLst>
          </p:cNvPr>
          <p:cNvSpPr/>
          <p:nvPr/>
        </p:nvSpPr>
        <p:spPr>
          <a:xfrm>
            <a:off x="8119792" y="4816796"/>
            <a:ext cx="1903445" cy="673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rostokąt 21">
            <a:extLst>
              <a:ext uri="{FF2B5EF4-FFF2-40B4-BE49-F238E27FC236}">
                <a16:creationId xmlns:a16="http://schemas.microsoft.com/office/drawing/2014/main" id="{134E32AA-B481-4578-9AC2-FBE8038AD43A}"/>
              </a:ext>
            </a:extLst>
          </p:cNvPr>
          <p:cNvSpPr/>
          <p:nvPr/>
        </p:nvSpPr>
        <p:spPr>
          <a:xfrm>
            <a:off x="4839883" y="4884804"/>
            <a:ext cx="1903445" cy="673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3" name="Prostokąt 22">
            <a:extLst>
              <a:ext uri="{FF2B5EF4-FFF2-40B4-BE49-F238E27FC236}">
                <a16:creationId xmlns:a16="http://schemas.microsoft.com/office/drawing/2014/main" id="{DB5642C7-EB50-4DA0-8FD5-F65924FCC0F1}"/>
              </a:ext>
            </a:extLst>
          </p:cNvPr>
          <p:cNvSpPr/>
          <p:nvPr/>
        </p:nvSpPr>
        <p:spPr>
          <a:xfrm>
            <a:off x="4144672" y="1967698"/>
            <a:ext cx="1903445" cy="673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Prostokąt 23">
            <a:extLst>
              <a:ext uri="{FF2B5EF4-FFF2-40B4-BE49-F238E27FC236}">
                <a16:creationId xmlns:a16="http://schemas.microsoft.com/office/drawing/2014/main" id="{542C7473-223F-4995-BA67-2210EC0FDA44}"/>
              </a:ext>
            </a:extLst>
          </p:cNvPr>
          <p:cNvSpPr/>
          <p:nvPr/>
        </p:nvSpPr>
        <p:spPr>
          <a:xfrm>
            <a:off x="7280036" y="2065085"/>
            <a:ext cx="1903445" cy="673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5" name="Prostokąt 24">
            <a:extLst>
              <a:ext uri="{FF2B5EF4-FFF2-40B4-BE49-F238E27FC236}">
                <a16:creationId xmlns:a16="http://schemas.microsoft.com/office/drawing/2014/main" id="{9FCF5CED-9729-4651-90A2-385B94D3E632}"/>
              </a:ext>
            </a:extLst>
          </p:cNvPr>
          <p:cNvSpPr/>
          <p:nvPr/>
        </p:nvSpPr>
        <p:spPr>
          <a:xfrm>
            <a:off x="2348262" y="4548224"/>
            <a:ext cx="1903445" cy="673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05862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3EBF40D-DF4E-434F-A2B6-466DD60D76B0}"/>
              </a:ext>
            </a:extLst>
          </p:cNvPr>
          <p:cNvSpPr/>
          <p:nvPr/>
        </p:nvSpPr>
        <p:spPr>
          <a:xfrm>
            <a:off x="894735" y="1664591"/>
            <a:ext cx="10402529" cy="4102533"/>
          </a:xfrm>
          <a:prstGeom prst="rect">
            <a:avLst/>
          </a:prstGeom>
        </p:spPr>
        <p:txBody>
          <a:bodyPr wrap="square">
            <a:spAutoFit/>
          </a:bodyPr>
          <a:lstStyle/>
          <a:p>
            <a:pPr indent="540385" algn="just">
              <a:lnSpc>
                <a:spcPct val="150000"/>
              </a:lnSpc>
              <a:spcAft>
                <a:spcPts val="0"/>
              </a:spcAft>
            </a:pPr>
            <a:r>
              <a:rPr lang="pl-PL" sz="2200" dirty="0">
                <a:latin typeface="Calibri" panose="020F0502020204030204" pitchFamily="34" charset="0"/>
                <a:ea typeface="Arial" panose="020B0604020202020204" pitchFamily="34" charset="0"/>
                <a:cs typeface="Times New Roman" panose="02020603050405020304" pitchFamily="18" charset="0"/>
              </a:rPr>
              <a:t>Metoda </a:t>
            </a:r>
            <a:r>
              <a:rPr lang="pl-PL" sz="2200" dirty="0" err="1">
                <a:latin typeface="Calibri" panose="020F0502020204030204" pitchFamily="34" charset="0"/>
                <a:ea typeface="Arial" panose="020B0604020202020204" pitchFamily="34" charset="0"/>
                <a:cs typeface="Times New Roman" panose="02020603050405020304" pitchFamily="18" charset="0"/>
              </a:rPr>
              <a:t>WebQuest</a:t>
            </a:r>
            <a:r>
              <a:rPr lang="pl-PL" sz="2200" dirty="0">
                <a:latin typeface="Calibri" panose="020F0502020204030204" pitchFamily="34" charset="0"/>
                <a:ea typeface="Arial" panose="020B0604020202020204" pitchFamily="34" charset="0"/>
                <a:cs typeface="Times New Roman" panose="02020603050405020304" pitchFamily="18" charset="0"/>
              </a:rPr>
              <a:t> składa się z następujących elementów:</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Wprowadzenie</a:t>
            </a:r>
            <a:r>
              <a:rPr lang="pl-PL" sz="2200" dirty="0">
                <a:latin typeface="Calibri" panose="020F0502020204030204" pitchFamily="34" charset="0"/>
                <a:ea typeface="Arial" panose="020B0604020202020204" pitchFamily="34" charset="0"/>
                <a:cs typeface="Calibri" panose="020F0502020204030204" pitchFamily="34" charset="0"/>
              </a:rPr>
              <a:t> – krótka informacja o problemie, wcielająca uczestników w określone role, np. poszukiwacza, badacza lub inną, nadając w ten sposób wysoką rangę ich działaniom w realizacji projektu i  motywując do działania.</a:t>
            </a:r>
          </a:p>
          <a:p>
            <a:pPr algn="just">
              <a:lnSpc>
                <a:spcPct val="150000"/>
              </a:lnSpc>
            </a:pPr>
            <a:r>
              <a:rPr lang="pl-PL" sz="2200" b="1" dirty="0">
                <a:latin typeface="Calibri" panose="020F0502020204030204" pitchFamily="34" charset="0"/>
                <a:ea typeface="Arial" panose="020B0604020202020204" pitchFamily="34" charset="0"/>
                <a:cs typeface="Calibri" panose="020F0502020204030204" pitchFamily="34" charset="0"/>
              </a:rPr>
              <a:t>Zadanie </a:t>
            </a:r>
            <a:r>
              <a:rPr lang="pl-PL" sz="2200" dirty="0">
                <a:latin typeface="Calibri" panose="020F0502020204030204" pitchFamily="34" charset="0"/>
                <a:ea typeface="Arial" panose="020B0604020202020204" pitchFamily="34" charset="0"/>
                <a:cs typeface="Calibri" panose="020F0502020204030204" pitchFamily="34" charset="0"/>
              </a:rPr>
              <a:t>– efekt końcowy wykonania zadania. Nauczyciel precyzuje formę, w jakiej zadanie powinno być wykonane, np.: „zbierz informacje na temat …”, „zaprojektuj i przedstaw w postaci algorytmu…, „porównaj … itp. Aktywności uczniów powinny być ukierunkowane na wyszukanie informacji, dokonanie ich analizy i sformułowanie wniosków.</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A00E3A15-D4B3-4131-BF46-CA25DF2DC7F5}"/>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W E B Q U E S T</a:t>
            </a:r>
          </a:p>
        </p:txBody>
      </p:sp>
    </p:spTree>
    <p:extLst>
      <p:ext uri="{BB962C8B-B14F-4D97-AF65-F5344CB8AC3E}">
        <p14:creationId xmlns:p14="http://schemas.microsoft.com/office/powerpoint/2010/main" val="1160833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3EBF40D-DF4E-434F-A2B6-466DD60D76B0}"/>
              </a:ext>
            </a:extLst>
          </p:cNvPr>
          <p:cNvSpPr/>
          <p:nvPr/>
        </p:nvSpPr>
        <p:spPr>
          <a:xfrm>
            <a:off x="1344561" y="1757200"/>
            <a:ext cx="9502878" cy="3594702"/>
          </a:xfrm>
          <a:prstGeom prst="rect">
            <a:avLst/>
          </a:prstGeom>
        </p:spPr>
        <p:txBody>
          <a:bodyPr wrap="square">
            <a:spAutoFit/>
          </a:bodyPr>
          <a:lstStyle/>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P</a:t>
            </a:r>
            <a:r>
              <a:rPr lang="pl-PL" sz="2200" b="1" dirty="0">
                <a:latin typeface="Calibri" panose="020F0502020204030204" pitchFamily="34" charset="0"/>
                <a:ea typeface="Calibri" panose="020F0502020204030204" pitchFamily="34" charset="0"/>
                <a:cs typeface="Calibri" panose="020F0502020204030204" pitchFamily="34" charset="0"/>
              </a:rPr>
              <a:t>roces</a:t>
            </a:r>
            <a:r>
              <a:rPr lang="pl-PL" sz="2200" dirty="0">
                <a:latin typeface="Calibri" panose="020F0502020204030204" pitchFamily="34" charset="0"/>
                <a:ea typeface="Arial" panose="020B0604020202020204" pitchFamily="34" charset="0"/>
                <a:cs typeface="Calibri" panose="020F0502020204030204" pitchFamily="34" charset="0"/>
              </a:rPr>
              <a:t> – zawiera wszelkie informacje wspierające realizację projektu, tj. określa, jakie należy podjąć kroki, aby wykonać zadanie, jak powinny być podzielone role i zadania w zespole.</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Źródło</a:t>
            </a:r>
            <a:r>
              <a:rPr lang="pl-PL" sz="2200" dirty="0">
                <a:latin typeface="Calibri" panose="020F0502020204030204" pitchFamily="34" charset="0"/>
                <a:ea typeface="Arial" panose="020B0604020202020204" pitchFamily="34" charset="0"/>
                <a:cs typeface="Calibri" panose="020F0502020204030204" pitchFamily="34" charset="0"/>
              </a:rPr>
              <a:t> – to zestaw sprawdzonych adresów stron internetowych, w których znajdują się informacje rekomendowane przez nauczyciela potrzebne do rozwiązania zadania. Zadaniem uczniów jest dokładna analiza zawartych informacji na tych stronach i ich przetworzenie do uzyskania efektu końcowego.</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DC3C6326-3078-4BDD-9701-FD81D3C52060}"/>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W E B Q U E S T</a:t>
            </a:r>
          </a:p>
        </p:txBody>
      </p:sp>
    </p:spTree>
    <p:extLst>
      <p:ext uri="{BB962C8B-B14F-4D97-AF65-F5344CB8AC3E}">
        <p14:creationId xmlns:p14="http://schemas.microsoft.com/office/powerpoint/2010/main" val="546108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3EBF40D-DF4E-434F-A2B6-466DD60D76B0}"/>
              </a:ext>
            </a:extLst>
          </p:cNvPr>
          <p:cNvSpPr/>
          <p:nvPr/>
        </p:nvSpPr>
        <p:spPr>
          <a:xfrm>
            <a:off x="1420761" y="1717871"/>
            <a:ext cx="9350478" cy="3594702"/>
          </a:xfrm>
          <a:prstGeom prst="rect">
            <a:avLst/>
          </a:prstGeom>
        </p:spPr>
        <p:txBody>
          <a:bodyPr wrap="square">
            <a:spAutoFit/>
          </a:bodyPr>
          <a:lstStyle/>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Ewaluacja ocenia rezultaty rozwiązywanego zadania </a:t>
            </a:r>
            <a:r>
              <a:rPr lang="pl-PL" sz="2200" dirty="0">
                <a:latin typeface="Calibri" panose="020F0502020204030204" pitchFamily="34" charset="0"/>
                <a:ea typeface="Arial" panose="020B0604020202020204" pitchFamily="34" charset="0"/>
                <a:cs typeface="Calibri" panose="020F0502020204030204" pitchFamily="34" charset="0"/>
              </a:rPr>
              <a:t>– ten element powinien jasno określać kryteria oceny realizowanego przez uczniów projektu. Powinny być w nich uwzględnione wszystkie aktywności uczniów prowadzące do osiągnięcia wymaganego efektu.</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Podsumowanie</a:t>
            </a:r>
            <a:r>
              <a:rPr lang="pl-PL" sz="2200" dirty="0">
                <a:latin typeface="Calibri" panose="020F0502020204030204" pitchFamily="34" charset="0"/>
                <a:ea typeface="Arial" panose="020B0604020202020204" pitchFamily="34" charset="0"/>
                <a:cs typeface="Calibri" panose="020F0502020204030204" pitchFamily="34" charset="0"/>
              </a:rPr>
              <a:t> – konkluzja, inspiruje uczniów do kontynuowania działań projektowych, podkreśla ważność wykonanych działań, podsumowuje uzyskane przez uczniów efekty, a szczególnie osiągnięte przez nich kompetencje.</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86108C1A-FDF6-4E4A-8E2D-89C9C839723F}"/>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W E B Q U E S T</a:t>
            </a:r>
          </a:p>
        </p:txBody>
      </p:sp>
    </p:spTree>
    <p:extLst>
      <p:ext uri="{BB962C8B-B14F-4D97-AF65-F5344CB8AC3E}">
        <p14:creationId xmlns:p14="http://schemas.microsoft.com/office/powerpoint/2010/main" val="3131586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AD8F8E5-06ED-486F-B6F3-71260537E2D0}"/>
              </a:ext>
            </a:extLst>
          </p:cNvPr>
          <p:cNvSpPr/>
          <p:nvPr/>
        </p:nvSpPr>
        <p:spPr>
          <a:xfrm>
            <a:off x="1362269" y="2024433"/>
            <a:ext cx="9442579" cy="3594702"/>
          </a:xfrm>
          <a:prstGeom prst="rect">
            <a:avLst/>
          </a:prstGeom>
        </p:spPr>
        <p:txBody>
          <a:bodyPr wrap="square">
            <a:spAutoFit/>
          </a:bodyPr>
          <a:lstStyle/>
          <a:p>
            <a:pPr algn="just">
              <a:lnSpc>
                <a:spcPct val="150000"/>
              </a:lnSpc>
            </a:pPr>
            <a:r>
              <a:rPr lang="pl-PL" sz="2200" dirty="0"/>
              <a:t>Drzewo decyzyjne jest metodą dyskusji doprowadzającą do rozwiązania problemu. Konstrukcję drzewa rozpoczyna się od korzenia, a więc od sformułowania problemu. Jego analiza doprowadza grupę do węzłów drzewa, a dalej do liści, które są końcowym elementem drzewa. W nich szukamy odpowiedzi na zadany w korzeniu problem. Struktura drzewa decyzyjnego może przybrać formę algorytmu. Schemat drzewka decyzyjnego zaprezentowany jest na następnym slajdzie.</a:t>
            </a:r>
          </a:p>
        </p:txBody>
      </p:sp>
      <p:sp>
        <p:nvSpPr>
          <p:cNvPr id="3" name="pole tekstowe 2">
            <a:extLst>
              <a:ext uri="{FF2B5EF4-FFF2-40B4-BE49-F238E27FC236}">
                <a16:creationId xmlns:a16="http://schemas.microsoft.com/office/drawing/2014/main" id="{69BBA06D-4DDE-472C-8512-DBEDAA01F9AA}"/>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D R Z E W O    D E C Y Z Y J N E</a:t>
            </a:r>
          </a:p>
        </p:txBody>
      </p:sp>
    </p:spTree>
    <p:extLst>
      <p:ext uri="{BB962C8B-B14F-4D97-AF65-F5344CB8AC3E}">
        <p14:creationId xmlns:p14="http://schemas.microsoft.com/office/powerpoint/2010/main" val="1916021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az 10" descr="Obraz zawierający tekst&#10;&#10;Opis wygenerowany przy wysokim poziomie pewności">
            <a:extLst>
              <a:ext uri="{FF2B5EF4-FFF2-40B4-BE49-F238E27FC236}">
                <a16:creationId xmlns:a16="http://schemas.microsoft.com/office/drawing/2014/main" id="{E9160911-28AB-4218-AFF4-D7ED2207D73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668413" y="1642187"/>
            <a:ext cx="7035424" cy="4284780"/>
          </a:xfrm>
          <a:prstGeom prst="rect">
            <a:avLst/>
          </a:prstGeom>
        </p:spPr>
      </p:pic>
      <p:sp>
        <p:nvSpPr>
          <p:cNvPr id="12" name="pole tekstowe 11">
            <a:extLst>
              <a:ext uri="{FF2B5EF4-FFF2-40B4-BE49-F238E27FC236}">
                <a16:creationId xmlns:a16="http://schemas.microsoft.com/office/drawing/2014/main" id="{44E14C9C-A384-4ED7-8C7E-51DC3BE44641}"/>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D R Z E W O    D E C Y Z Y J N E</a:t>
            </a:r>
          </a:p>
        </p:txBody>
      </p:sp>
    </p:spTree>
    <p:extLst>
      <p:ext uri="{BB962C8B-B14F-4D97-AF65-F5344CB8AC3E}">
        <p14:creationId xmlns:p14="http://schemas.microsoft.com/office/powerpoint/2010/main" val="2936490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A6F49A9F-8829-4F64-B125-D938724C4A4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88012" y="1764358"/>
            <a:ext cx="3816431" cy="3461895"/>
          </a:xfrm>
          <a:prstGeom prst="rect">
            <a:avLst/>
          </a:prstGeom>
          <a:noFill/>
          <a:extLst>
            <a:ext uri="{909E8E84-426E-40DD-AFC4-6F175D3DCCD1}">
              <a14:hiddenFill xmlns:a14="http://schemas.microsoft.com/office/drawing/2010/main">
                <a:solidFill>
                  <a:srgbClr val="FFFFFF"/>
                </a:solidFill>
              </a14:hiddenFill>
            </a:ext>
          </a:extLst>
        </p:spPr>
      </p:pic>
      <p:sp>
        <p:nvSpPr>
          <p:cNvPr id="23" name="Prostokąt 22">
            <a:extLst>
              <a:ext uri="{FF2B5EF4-FFF2-40B4-BE49-F238E27FC236}">
                <a16:creationId xmlns:a16="http://schemas.microsoft.com/office/drawing/2014/main" id="{5FA369B3-26CC-42FA-AE1C-BAD47B5D3FB6}"/>
              </a:ext>
            </a:extLst>
          </p:cNvPr>
          <p:cNvSpPr/>
          <p:nvPr/>
        </p:nvSpPr>
        <p:spPr>
          <a:xfrm>
            <a:off x="1429501" y="2039971"/>
            <a:ext cx="2133600" cy="3873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STAN ISTNIEJĄCY</a:t>
            </a:r>
          </a:p>
        </p:txBody>
      </p:sp>
      <p:sp>
        <p:nvSpPr>
          <p:cNvPr id="24" name="Prostokąt 23">
            <a:extLst>
              <a:ext uri="{FF2B5EF4-FFF2-40B4-BE49-F238E27FC236}">
                <a16:creationId xmlns:a16="http://schemas.microsoft.com/office/drawing/2014/main" id="{085E35F5-A49C-4D00-B78C-08875CFF2AC1}"/>
              </a:ext>
            </a:extLst>
          </p:cNvPr>
          <p:cNvSpPr/>
          <p:nvPr/>
        </p:nvSpPr>
        <p:spPr>
          <a:xfrm>
            <a:off x="7904443" y="1997105"/>
            <a:ext cx="2133600" cy="3873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STAN IDEALNY</a:t>
            </a:r>
          </a:p>
        </p:txBody>
      </p:sp>
      <p:sp>
        <p:nvSpPr>
          <p:cNvPr id="25" name="pole tekstowe 24">
            <a:extLst>
              <a:ext uri="{FF2B5EF4-FFF2-40B4-BE49-F238E27FC236}">
                <a16:creationId xmlns:a16="http://schemas.microsoft.com/office/drawing/2014/main" id="{2C0BF9AC-CDC8-4703-AAC9-EFEC48DC5BCE}"/>
              </a:ext>
            </a:extLst>
          </p:cNvPr>
          <p:cNvSpPr txBox="1"/>
          <p:nvPr/>
        </p:nvSpPr>
        <p:spPr>
          <a:xfrm>
            <a:off x="5495007" y="2677412"/>
            <a:ext cx="849913" cy="369332"/>
          </a:xfrm>
          <a:prstGeom prst="rect">
            <a:avLst/>
          </a:prstGeom>
          <a:noFill/>
        </p:spPr>
        <p:txBody>
          <a:bodyPr wrap="none" rtlCol="0">
            <a:spAutoFit/>
          </a:bodyPr>
          <a:lstStyle/>
          <a:p>
            <a:r>
              <a:rPr lang="pl-PL" b="1" dirty="0"/>
              <a:t>OBRAZ</a:t>
            </a:r>
          </a:p>
        </p:txBody>
      </p:sp>
      <p:sp>
        <p:nvSpPr>
          <p:cNvPr id="26" name="pole tekstowe 25">
            <a:extLst>
              <a:ext uri="{FF2B5EF4-FFF2-40B4-BE49-F238E27FC236}">
                <a16:creationId xmlns:a16="http://schemas.microsoft.com/office/drawing/2014/main" id="{72D580E7-C95C-4673-871C-A9876898F56F}"/>
              </a:ext>
            </a:extLst>
          </p:cNvPr>
          <p:cNvSpPr txBox="1"/>
          <p:nvPr/>
        </p:nvSpPr>
        <p:spPr>
          <a:xfrm>
            <a:off x="5581088" y="3390400"/>
            <a:ext cx="677750" cy="369332"/>
          </a:xfrm>
          <a:prstGeom prst="rect">
            <a:avLst/>
          </a:prstGeom>
          <a:noFill/>
        </p:spPr>
        <p:txBody>
          <a:bodyPr wrap="none" rtlCol="0">
            <a:spAutoFit/>
          </a:bodyPr>
          <a:lstStyle/>
          <a:p>
            <a:r>
              <a:rPr lang="pl-PL" b="1" dirty="0"/>
              <a:t>ROLE</a:t>
            </a:r>
          </a:p>
        </p:txBody>
      </p:sp>
      <p:sp>
        <p:nvSpPr>
          <p:cNvPr id="27" name="pole tekstowe 26">
            <a:extLst>
              <a:ext uri="{FF2B5EF4-FFF2-40B4-BE49-F238E27FC236}">
                <a16:creationId xmlns:a16="http://schemas.microsoft.com/office/drawing/2014/main" id="{2447A65D-E14B-4F06-A124-A522A415DAA4}"/>
              </a:ext>
            </a:extLst>
          </p:cNvPr>
          <p:cNvSpPr txBox="1"/>
          <p:nvPr/>
        </p:nvSpPr>
        <p:spPr>
          <a:xfrm>
            <a:off x="5450635" y="4169271"/>
            <a:ext cx="938655" cy="369332"/>
          </a:xfrm>
          <a:prstGeom prst="rect">
            <a:avLst/>
          </a:prstGeom>
          <a:noFill/>
        </p:spPr>
        <p:txBody>
          <a:bodyPr wrap="none" rtlCol="0">
            <a:spAutoFit/>
          </a:bodyPr>
          <a:lstStyle/>
          <a:p>
            <a:r>
              <a:rPr lang="pl-PL" b="1" dirty="0"/>
              <a:t>ZASADY</a:t>
            </a:r>
          </a:p>
        </p:txBody>
      </p:sp>
      <p:sp>
        <p:nvSpPr>
          <p:cNvPr id="28" name="pole tekstowe 27">
            <a:extLst>
              <a:ext uri="{FF2B5EF4-FFF2-40B4-BE49-F238E27FC236}">
                <a16:creationId xmlns:a16="http://schemas.microsoft.com/office/drawing/2014/main" id="{0691F3AC-69A8-4C12-A100-949A68D800A2}"/>
              </a:ext>
            </a:extLst>
          </p:cNvPr>
          <p:cNvSpPr txBox="1"/>
          <p:nvPr/>
        </p:nvSpPr>
        <p:spPr>
          <a:xfrm>
            <a:off x="5501401" y="5093111"/>
            <a:ext cx="895758" cy="369332"/>
          </a:xfrm>
          <a:prstGeom prst="rect">
            <a:avLst/>
          </a:prstGeom>
          <a:noFill/>
        </p:spPr>
        <p:txBody>
          <a:bodyPr wrap="none" rtlCol="0">
            <a:spAutoFit/>
          </a:bodyPr>
          <a:lstStyle/>
          <a:p>
            <a:r>
              <a:rPr lang="pl-PL" b="1" dirty="0"/>
              <a:t>ZWROT</a:t>
            </a:r>
          </a:p>
        </p:txBody>
      </p:sp>
      <p:cxnSp>
        <p:nvCxnSpPr>
          <p:cNvPr id="30" name="Łącznik prosty 29">
            <a:extLst>
              <a:ext uri="{FF2B5EF4-FFF2-40B4-BE49-F238E27FC236}">
                <a16:creationId xmlns:a16="http://schemas.microsoft.com/office/drawing/2014/main" id="{4FFEB12B-EB2B-45E2-B6EB-D778B96E8870}"/>
              </a:ext>
            </a:extLst>
          </p:cNvPr>
          <p:cNvCxnSpPr>
            <a:cxnSpLocks/>
          </p:cNvCxnSpPr>
          <p:nvPr/>
        </p:nvCxnSpPr>
        <p:spPr>
          <a:xfrm>
            <a:off x="1485178" y="3098268"/>
            <a:ext cx="8238925"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Łącznik prosty 31">
            <a:extLst>
              <a:ext uri="{FF2B5EF4-FFF2-40B4-BE49-F238E27FC236}">
                <a16:creationId xmlns:a16="http://schemas.microsoft.com/office/drawing/2014/main" id="{85C8887C-EDCD-4BC5-B9D1-CF60C102A1AD}"/>
              </a:ext>
            </a:extLst>
          </p:cNvPr>
          <p:cNvCxnSpPr>
            <a:cxnSpLocks/>
          </p:cNvCxnSpPr>
          <p:nvPr/>
        </p:nvCxnSpPr>
        <p:spPr>
          <a:xfrm>
            <a:off x="1474838" y="3794402"/>
            <a:ext cx="8238925"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Łącznik prosty 32">
            <a:extLst>
              <a:ext uri="{FF2B5EF4-FFF2-40B4-BE49-F238E27FC236}">
                <a16:creationId xmlns:a16="http://schemas.microsoft.com/office/drawing/2014/main" id="{6C0D7364-116C-4749-8C3C-07FFDEABFEA0}"/>
              </a:ext>
            </a:extLst>
          </p:cNvPr>
          <p:cNvCxnSpPr>
            <a:cxnSpLocks/>
          </p:cNvCxnSpPr>
          <p:nvPr/>
        </p:nvCxnSpPr>
        <p:spPr>
          <a:xfrm>
            <a:off x="1474837" y="4538603"/>
            <a:ext cx="8238925"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pole tekstowe 35">
            <a:extLst>
              <a:ext uri="{FF2B5EF4-FFF2-40B4-BE49-F238E27FC236}">
                <a16:creationId xmlns:a16="http://schemas.microsoft.com/office/drawing/2014/main" id="{8D2E60F6-A386-4168-8268-EF7DE0EA5C24}"/>
              </a:ext>
            </a:extLst>
          </p:cNvPr>
          <p:cNvSpPr txBox="1"/>
          <p:nvPr/>
        </p:nvSpPr>
        <p:spPr>
          <a:xfrm>
            <a:off x="1474837" y="2624155"/>
            <a:ext cx="301686" cy="369332"/>
          </a:xfrm>
          <a:prstGeom prst="rect">
            <a:avLst/>
          </a:prstGeom>
          <a:noFill/>
        </p:spPr>
        <p:txBody>
          <a:bodyPr wrap="none" rtlCol="0">
            <a:spAutoFit/>
          </a:bodyPr>
          <a:lstStyle/>
          <a:p>
            <a:r>
              <a:rPr lang="pl-PL" b="1" dirty="0"/>
              <a:t>1</a:t>
            </a:r>
          </a:p>
        </p:txBody>
      </p:sp>
      <p:sp>
        <p:nvSpPr>
          <p:cNvPr id="38" name="pole tekstowe 37">
            <a:extLst>
              <a:ext uri="{FF2B5EF4-FFF2-40B4-BE49-F238E27FC236}">
                <a16:creationId xmlns:a16="http://schemas.microsoft.com/office/drawing/2014/main" id="{40BCA161-6BDE-4F4A-B417-E5744A302596}"/>
              </a:ext>
            </a:extLst>
          </p:cNvPr>
          <p:cNvSpPr txBox="1"/>
          <p:nvPr/>
        </p:nvSpPr>
        <p:spPr>
          <a:xfrm>
            <a:off x="5148949" y="5093111"/>
            <a:ext cx="301686" cy="369332"/>
          </a:xfrm>
          <a:prstGeom prst="rect">
            <a:avLst/>
          </a:prstGeom>
          <a:noFill/>
        </p:spPr>
        <p:txBody>
          <a:bodyPr wrap="none" rtlCol="0">
            <a:spAutoFit/>
          </a:bodyPr>
          <a:lstStyle/>
          <a:p>
            <a:r>
              <a:rPr lang="pl-PL" b="1" dirty="0"/>
              <a:t>4</a:t>
            </a:r>
          </a:p>
        </p:txBody>
      </p:sp>
      <p:sp>
        <p:nvSpPr>
          <p:cNvPr id="39" name="pole tekstowe 38">
            <a:extLst>
              <a:ext uri="{FF2B5EF4-FFF2-40B4-BE49-F238E27FC236}">
                <a16:creationId xmlns:a16="http://schemas.microsoft.com/office/drawing/2014/main" id="{0306EF85-09FF-45EE-B607-D80D30E4364E}"/>
              </a:ext>
            </a:extLst>
          </p:cNvPr>
          <p:cNvSpPr txBox="1"/>
          <p:nvPr/>
        </p:nvSpPr>
        <p:spPr>
          <a:xfrm>
            <a:off x="1485178" y="3366024"/>
            <a:ext cx="301686" cy="369332"/>
          </a:xfrm>
          <a:prstGeom prst="rect">
            <a:avLst/>
          </a:prstGeom>
          <a:noFill/>
        </p:spPr>
        <p:txBody>
          <a:bodyPr wrap="none" rtlCol="0">
            <a:spAutoFit/>
          </a:bodyPr>
          <a:lstStyle/>
          <a:p>
            <a:r>
              <a:rPr lang="pl-PL" b="1" dirty="0"/>
              <a:t>2</a:t>
            </a:r>
          </a:p>
        </p:txBody>
      </p:sp>
      <p:sp>
        <p:nvSpPr>
          <p:cNvPr id="40" name="pole tekstowe 39">
            <a:extLst>
              <a:ext uri="{FF2B5EF4-FFF2-40B4-BE49-F238E27FC236}">
                <a16:creationId xmlns:a16="http://schemas.microsoft.com/office/drawing/2014/main" id="{B31CEFE0-09FA-467E-B3BE-A5C78FD53B8A}"/>
              </a:ext>
            </a:extLst>
          </p:cNvPr>
          <p:cNvSpPr txBox="1"/>
          <p:nvPr/>
        </p:nvSpPr>
        <p:spPr>
          <a:xfrm>
            <a:off x="1485178" y="4062847"/>
            <a:ext cx="301686" cy="369332"/>
          </a:xfrm>
          <a:prstGeom prst="rect">
            <a:avLst/>
          </a:prstGeom>
          <a:noFill/>
        </p:spPr>
        <p:txBody>
          <a:bodyPr wrap="none" rtlCol="0">
            <a:spAutoFit/>
          </a:bodyPr>
          <a:lstStyle/>
          <a:p>
            <a:r>
              <a:rPr lang="pl-PL" b="1" dirty="0"/>
              <a:t>3</a:t>
            </a:r>
          </a:p>
        </p:txBody>
      </p:sp>
      <p:sp>
        <p:nvSpPr>
          <p:cNvPr id="41" name="pole tekstowe 40">
            <a:extLst>
              <a:ext uri="{FF2B5EF4-FFF2-40B4-BE49-F238E27FC236}">
                <a16:creationId xmlns:a16="http://schemas.microsoft.com/office/drawing/2014/main" id="{7F4903A5-9999-4CD6-A484-DFD6687876DD}"/>
              </a:ext>
            </a:extLst>
          </p:cNvPr>
          <p:cNvSpPr txBox="1"/>
          <p:nvPr/>
        </p:nvSpPr>
        <p:spPr>
          <a:xfrm>
            <a:off x="9496154" y="4203855"/>
            <a:ext cx="241400" cy="369332"/>
          </a:xfrm>
          <a:prstGeom prst="rect">
            <a:avLst/>
          </a:prstGeom>
          <a:noFill/>
        </p:spPr>
        <p:txBody>
          <a:bodyPr wrap="square" rtlCol="0">
            <a:spAutoFit/>
          </a:bodyPr>
          <a:lstStyle/>
          <a:p>
            <a:r>
              <a:rPr lang="pl-PL" b="1" dirty="0"/>
              <a:t>5</a:t>
            </a:r>
          </a:p>
        </p:txBody>
      </p:sp>
      <p:sp>
        <p:nvSpPr>
          <p:cNvPr id="42" name="pole tekstowe 41">
            <a:extLst>
              <a:ext uri="{FF2B5EF4-FFF2-40B4-BE49-F238E27FC236}">
                <a16:creationId xmlns:a16="http://schemas.microsoft.com/office/drawing/2014/main" id="{D4854782-6301-4DEA-B905-D57959D39B84}"/>
              </a:ext>
            </a:extLst>
          </p:cNvPr>
          <p:cNvSpPr txBox="1"/>
          <p:nvPr/>
        </p:nvSpPr>
        <p:spPr>
          <a:xfrm>
            <a:off x="9466011" y="3412250"/>
            <a:ext cx="301686" cy="369332"/>
          </a:xfrm>
          <a:prstGeom prst="rect">
            <a:avLst/>
          </a:prstGeom>
          <a:noFill/>
        </p:spPr>
        <p:txBody>
          <a:bodyPr wrap="none" rtlCol="0">
            <a:spAutoFit/>
          </a:bodyPr>
          <a:lstStyle/>
          <a:p>
            <a:r>
              <a:rPr lang="pl-PL" b="1" dirty="0"/>
              <a:t>6</a:t>
            </a:r>
          </a:p>
        </p:txBody>
      </p:sp>
      <p:sp>
        <p:nvSpPr>
          <p:cNvPr id="43" name="pole tekstowe 42">
            <a:extLst>
              <a:ext uri="{FF2B5EF4-FFF2-40B4-BE49-F238E27FC236}">
                <a16:creationId xmlns:a16="http://schemas.microsoft.com/office/drawing/2014/main" id="{69934886-DCBA-4BE6-9794-D6981C24EB00}"/>
              </a:ext>
            </a:extLst>
          </p:cNvPr>
          <p:cNvSpPr txBox="1"/>
          <p:nvPr/>
        </p:nvSpPr>
        <p:spPr>
          <a:xfrm>
            <a:off x="9460642" y="2620645"/>
            <a:ext cx="301686" cy="369332"/>
          </a:xfrm>
          <a:prstGeom prst="rect">
            <a:avLst/>
          </a:prstGeom>
          <a:noFill/>
        </p:spPr>
        <p:txBody>
          <a:bodyPr wrap="none" rtlCol="0">
            <a:spAutoFit/>
          </a:bodyPr>
          <a:lstStyle/>
          <a:p>
            <a:r>
              <a:rPr lang="pl-PL" b="1" dirty="0"/>
              <a:t>7</a:t>
            </a:r>
          </a:p>
        </p:txBody>
      </p:sp>
      <p:sp>
        <p:nvSpPr>
          <p:cNvPr id="29" name="pole tekstowe 28">
            <a:extLst>
              <a:ext uri="{FF2B5EF4-FFF2-40B4-BE49-F238E27FC236}">
                <a16:creationId xmlns:a16="http://schemas.microsoft.com/office/drawing/2014/main" id="{FD42C51B-7556-4787-AFBE-847E655FCF1A}"/>
              </a:ext>
            </a:extLst>
          </p:cNvPr>
          <p:cNvSpPr txBox="1"/>
          <p:nvPr/>
        </p:nvSpPr>
        <p:spPr>
          <a:xfrm>
            <a:off x="0" y="1238865"/>
            <a:ext cx="12191999" cy="461665"/>
          </a:xfrm>
          <a:prstGeom prst="rect">
            <a:avLst/>
          </a:prstGeom>
          <a:solidFill>
            <a:schemeClr val="bg1">
              <a:lumMod val="85000"/>
            </a:schemeClr>
          </a:solidFill>
        </p:spPr>
        <p:txBody>
          <a:bodyPr wrap="square" rtlCol="0">
            <a:spAutoFit/>
          </a:bodyPr>
          <a:lstStyle/>
          <a:p>
            <a:pPr algn="ctr"/>
            <a:r>
              <a:rPr lang="pl-PL" sz="2400" b="1" dirty="0"/>
              <a:t>P R O C E D U R A    U</a:t>
            </a:r>
          </a:p>
        </p:txBody>
      </p:sp>
    </p:spTree>
    <p:extLst>
      <p:ext uri="{BB962C8B-B14F-4D97-AF65-F5344CB8AC3E}">
        <p14:creationId xmlns:p14="http://schemas.microsoft.com/office/powerpoint/2010/main" val="124656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1BEFCCF5-2C41-4F31-A9FD-8B0D4BC2B446}"/>
              </a:ext>
            </a:extLst>
          </p:cNvPr>
          <p:cNvSpPr txBox="1"/>
          <p:nvPr/>
        </p:nvSpPr>
        <p:spPr>
          <a:xfrm>
            <a:off x="2" y="1238865"/>
            <a:ext cx="12191998" cy="461665"/>
          </a:xfrm>
          <a:prstGeom prst="rect">
            <a:avLst/>
          </a:prstGeom>
          <a:solidFill>
            <a:schemeClr val="bg1">
              <a:lumMod val="85000"/>
            </a:schemeClr>
          </a:solidFill>
        </p:spPr>
        <p:txBody>
          <a:bodyPr wrap="square" rtlCol="0">
            <a:spAutoFit/>
          </a:bodyPr>
          <a:lstStyle/>
          <a:p>
            <a:pPr algn="ctr"/>
            <a:r>
              <a:rPr lang="pl-PL" sz="2400" b="1" dirty="0"/>
              <a:t>A N A L I Z A    S W O T</a:t>
            </a:r>
          </a:p>
        </p:txBody>
      </p:sp>
      <p:sp>
        <p:nvSpPr>
          <p:cNvPr id="8" name="Prostokąt 7">
            <a:extLst>
              <a:ext uri="{FF2B5EF4-FFF2-40B4-BE49-F238E27FC236}">
                <a16:creationId xmlns:a16="http://schemas.microsoft.com/office/drawing/2014/main" id="{3A04AD2D-234F-4BF3-9C4F-237695C3A512}"/>
              </a:ext>
            </a:extLst>
          </p:cNvPr>
          <p:cNvSpPr/>
          <p:nvPr/>
        </p:nvSpPr>
        <p:spPr>
          <a:xfrm>
            <a:off x="1455175" y="2052918"/>
            <a:ext cx="9350476" cy="3086871"/>
          </a:xfrm>
          <a:prstGeom prst="rect">
            <a:avLst/>
          </a:prstGeom>
        </p:spPr>
        <p:txBody>
          <a:bodyPr wrap="square">
            <a:spAutoFit/>
          </a:bodyPr>
          <a:lstStyle/>
          <a:p>
            <a:pPr algn="just">
              <a:lnSpc>
                <a:spcPct val="150000"/>
              </a:lnSpc>
            </a:pPr>
            <a:r>
              <a:rPr lang="pl-PL" sz="2200" dirty="0">
                <a:latin typeface="Calibri" panose="020F0502020204030204" pitchFamily="34" charset="0"/>
                <a:ea typeface="Calibri" panose="020F0502020204030204" pitchFamily="34" charset="0"/>
              </a:rPr>
              <a:t>Analiza SWOT to metoda wykorzystywana do zespołowej analizy i oceny podejmowania decyzji. Wykorzystuje się ją do ulepszania warunków i doskonalenia umiejętności w zakresie wskazanym przez analizę SWOT. </a:t>
            </a:r>
          </a:p>
          <a:p>
            <a:pPr algn="just">
              <a:lnSpc>
                <a:spcPct val="150000"/>
              </a:lnSpc>
            </a:pPr>
            <a:r>
              <a:rPr lang="pl-PL" sz="2200" dirty="0">
                <a:latin typeface="Calibri" panose="020F0502020204030204" pitchFamily="34" charset="0"/>
                <a:ea typeface="Calibri" panose="020F0502020204030204" pitchFamily="34" charset="0"/>
              </a:rPr>
              <a:t>Uczestnicy wypełniają arkusz składający się z 4 obszarów, w których określane są mocne i słabe strony danego zagadnienia oraz wynikające z nich szanse i zagrożenia.</a:t>
            </a:r>
          </a:p>
        </p:txBody>
      </p:sp>
    </p:spTree>
    <p:extLst>
      <p:ext uri="{BB962C8B-B14F-4D97-AF65-F5344CB8AC3E}">
        <p14:creationId xmlns:p14="http://schemas.microsoft.com/office/powerpoint/2010/main" val="4045899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8E0DBB6B-DE33-4510-965A-FF55C313E266}"/>
              </a:ext>
            </a:extLst>
          </p:cNvPr>
          <p:cNvSpPr/>
          <p:nvPr/>
        </p:nvSpPr>
        <p:spPr>
          <a:xfrm>
            <a:off x="1516976" y="2145731"/>
            <a:ext cx="9419303" cy="3086871"/>
          </a:xfrm>
          <a:prstGeom prst="rect">
            <a:avLst/>
          </a:prstGeom>
        </p:spPr>
        <p:txBody>
          <a:bodyPr wrap="square">
            <a:spAutoFit/>
          </a:bodyPr>
          <a:lstStyle/>
          <a:p>
            <a:pPr indent="540385" algn="just">
              <a:lnSpc>
                <a:spcPct val="150000"/>
              </a:lnSpc>
              <a:spcAft>
                <a:spcPts val="0"/>
              </a:spcAft>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Nazwa pochodzi od pierwszych liter słów w języku angielskim, które określają 4 kategorie:</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pl-PL"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r>
              <a:rPr lang="pl-PL" sz="2200" i="1" dirty="0" err="1">
                <a:solidFill>
                  <a:srgbClr val="222222"/>
                </a:solidFill>
                <a:latin typeface="Calibri" panose="020F0502020204030204" pitchFamily="34" charset="0"/>
                <a:ea typeface="Times New Roman" panose="02020603050405020304" pitchFamily="18" charset="0"/>
                <a:cs typeface="Times New Roman" panose="02020603050405020304" pitchFamily="18" charset="0"/>
              </a:rPr>
              <a:t>Strengths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 mocne strony (np. zalety osoby, odnosi się do teraźniejszości),</a:t>
            </a:r>
            <a:endParaRPr lang="pl-PL" sz="22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pl-PL"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W</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r>
              <a:rPr lang="pl-PL" sz="2200" i="1" dirty="0" err="1">
                <a:solidFill>
                  <a:srgbClr val="222222"/>
                </a:solidFill>
                <a:latin typeface="Calibri" panose="020F0502020204030204" pitchFamily="34" charset="0"/>
                <a:ea typeface="Times New Roman" panose="02020603050405020304" pitchFamily="18" charset="0"/>
                <a:cs typeface="Times New Roman" panose="02020603050405020304" pitchFamily="18" charset="0"/>
              </a:rPr>
              <a:t>Weaknesses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 słabe strony (np. wady, odnosi się do teraźniejszości),</a:t>
            </a:r>
            <a:endParaRPr lang="pl-PL" sz="22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pl-PL"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O</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r>
              <a:rPr lang="pl-PL" sz="2200" i="1" dirty="0" err="1">
                <a:solidFill>
                  <a:srgbClr val="222222"/>
                </a:solidFill>
                <a:latin typeface="Calibri" panose="020F0502020204030204" pitchFamily="34" charset="0"/>
                <a:ea typeface="Times New Roman" panose="02020603050405020304" pitchFamily="18" charset="0"/>
                <a:cs typeface="Times New Roman" panose="02020603050405020304" pitchFamily="18" charset="0"/>
              </a:rPr>
              <a:t>Opportunities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 szanse (szansę zmiany na lepsze, odnosi się do przyszłości),</a:t>
            </a:r>
            <a:endParaRPr lang="pl-PL" sz="22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pl-PL"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T</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r>
              <a:rPr lang="pl-PL" sz="2200" i="1" dirty="0" err="1">
                <a:solidFill>
                  <a:srgbClr val="222222"/>
                </a:solidFill>
                <a:latin typeface="Calibri" panose="020F0502020204030204" pitchFamily="34" charset="0"/>
                <a:ea typeface="Times New Roman" panose="02020603050405020304" pitchFamily="18" charset="0"/>
                <a:cs typeface="Times New Roman" panose="02020603050405020304" pitchFamily="18" charset="0"/>
              </a:rPr>
              <a:t>Threats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 zagrożenia (niekorzystne zmiany, odnosi się do przyszłości).</a:t>
            </a:r>
            <a:endParaRPr lang="pl-PL" sz="22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pole tekstowe 3">
            <a:extLst>
              <a:ext uri="{FF2B5EF4-FFF2-40B4-BE49-F238E27FC236}">
                <a16:creationId xmlns:a16="http://schemas.microsoft.com/office/drawing/2014/main" id="{95363093-3631-48AF-9BC1-EB1A90EBBAC5}"/>
              </a:ext>
            </a:extLst>
          </p:cNvPr>
          <p:cNvSpPr txBox="1"/>
          <p:nvPr/>
        </p:nvSpPr>
        <p:spPr>
          <a:xfrm>
            <a:off x="2" y="1238865"/>
            <a:ext cx="12191998" cy="461665"/>
          </a:xfrm>
          <a:prstGeom prst="rect">
            <a:avLst/>
          </a:prstGeom>
          <a:solidFill>
            <a:schemeClr val="bg1">
              <a:lumMod val="85000"/>
            </a:schemeClr>
          </a:solidFill>
        </p:spPr>
        <p:txBody>
          <a:bodyPr wrap="square" rtlCol="0">
            <a:spAutoFit/>
          </a:bodyPr>
          <a:lstStyle/>
          <a:p>
            <a:pPr algn="ctr"/>
            <a:r>
              <a:rPr lang="pl-PL" sz="2400" b="1" dirty="0"/>
              <a:t>A N A L I Z A    S W O T</a:t>
            </a:r>
          </a:p>
        </p:txBody>
      </p:sp>
    </p:spTree>
    <p:extLst>
      <p:ext uri="{BB962C8B-B14F-4D97-AF65-F5344CB8AC3E}">
        <p14:creationId xmlns:p14="http://schemas.microsoft.com/office/powerpoint/2010/main" val="226226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328AA7AD-C4C1-4F47-AB0A-1669F57B9B25}"/>
              </a:ext>
            </a:extLst>
          </p:cNvPr>
          <p:cNvSpPr/>
          <p:nvPr/>
        </p:nvSpPr>
        <p:spPr>
          <a:xfrm>
            <a:off x="3323302" y="2340077"/>
            <a:ext cx="2930013" cy="171081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MOCNE STRONY</a:t>
            </a:r>
          </a:p>
        </p:txBody>
      </p:sp>
      <p:sp>
        <p:nvSpPr>
          <p:cNvPr id="5" name="Prostokąt 4">
            <a:extLst>
              <a:ext uri="{FF2B5EF4-FFF2-40B4-BE49-F238E27FC236}">
                <a16:creationId xmlns:a16="http://schemas.microsoft.com/office/drawing/2014/main" id="{EA9E82CE-E3E2-451B-8D18-F46BEBEA2E2F}"/>
              </a:ext>
            </a:extLst>
          </p:cNvPr>
          <p:cNvSpPr/>
          <p:nvPr/>
        </p:nvSpPr>
        <p:spPr>
          <a:xfrm>
            <a:off x="3323302" y="4050890"/>
            <a:ext cx="2930013" cy="171081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SZANSE</a:t>
            </a:r>
          </a:p>
        </p:txBody>
      </p:sp>
      <p:sp>
        <p:nvSpPr>
          <p:cNvPr id="6" name="Prostokąt 5">
            <a:extLst>
              <a:ext uri="{FF2B5EF4-FFF2-40B4-BE49-F238E27FC236}">
                <a16:creationId xmlns:a16="http://schemas.microsoft.com/office/drawing/2014/main" id="{E07FAC2C-0A51-4ED7-AA64-F5F38CF7A5F1}"/>
              </a:ext>
            </a:extLst>
          </p:cNvPr>
          <p:cNvSpPr/>
          <p:nvPr/>
        </p:nvSpPr>
        <p:spPr>
          <a:xfrm>
            <a:off x="6253315" y="2340077"/>
            <a:ext cx="2930013" cy="171081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SŁABE STRONY</a:t>
            </a:r>
          </a:p>
        </p:txBody>
      </p:sp>
      <p:sp>
        <p:nvSpPr>
          <p:cNvPr id="7" name="Prostokąt 6">
            <a:extLst>
              <a:ext uri="{FF2B5EF4-FFF2-40B4-BE49-F238E27FC236}">
                <a16:creationId xmlns:a16="http://schemas.microsoft.com/office/drawing/2014/main" id="{CB5349D5-90A4-486D-85AA-424A94BBBF22}"/>
              </a:ext>
            </a:extLst>
          </p:cNvPr>
          <p:cNvSpPr/>
          <p:nvPr/>
        </p:nvSpPr>
        <p:spPr>
          <a:xfrm>
            <a:off x="6253315" y="4050890"/>
            <a:ext cx="2930013" cy="1710813"/>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ZAGROŻENIA</a:t>
            </a:r>
          </a:p>
        </p:txBody>
      </p:sp>
      <p:sp>
        <p:nvSpPr>
          <p:cNvPr id="8" name="Prostokąt 7">
            <a:extLst>
              <a:ext uri="{FF2B5EF4-FFF2-40B4-BE49-F238E27FC236}">
                <a16:creationId xmlns:a16="http://schemas.microsoft.com/office/drawing/2014/main" id="{901AA41E-E684-4767-BB13-1592BC47AE22}"/>
              </a:ext>
            </a:extLst>
          </p:cNvPr>
          <p:cNvSpPr/>
          <p:nvPr/>
        </p:nvSpPr>
        <p:spPr>
          <a:xfrm>
            <a:off x="3323302" y="1784555"/>
            <a:ext cx="2930013" cy="437536"/>
          </a:xfrm>
          <a:prstGeom prst="rect">
            <a:avLst/>
          </a:prstGeom>
          <a:solidFill>
            <a:schemeClr val="bg1">
              <a:lumMod val="8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POZYTYWNE</a:t>
            </a:r>
          </a:p>
        </p:txBody>
      </p:sp>
      <p:sp>
        <p:nvSpPr>
          <p:cNvPr id="9" name="Prostokąt 8">
            <a:extLst>
              <a:ext uri="{FF2B5EF4-FFF2-40B4-BE49-F238E27FC236}">
                <a16:creationId xmlns:a16="http://schemas.microsoft.com/office/drawing/2014/main" id="{577579E3-D5DC-4D4D-A5BC-CD82A05DA85C}"/>
              </a:ext>
            </a:extLst>
          </p:cNvPr>
          <p:cNvSpPr/>
          <p:nvPr/>
        </p:nvSpPr>
        <p:spPr>
          <a:xfrm>
            <a:off x="6253315" y="1784555"/>
            <a:ext cx="2930013" cy="437536"/>
          </a:xfrm>
          <a:prstGeom prst="rect">
            <a:avLst/>
          </a:prstGeom>
          <a:solidFill>
            <a:schemeClr val="bg1">
              <a:lumMod val="8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NEGATYWNE</a:t>
            </a:r>
          </a:p>
        </p:txBody>
      </p:sp>
      <p:sp>
        <p:nvSpPr>
          <p:cNvPr id="10" name="Prostokąt 9">
            <a:extLst>
              <a:ext uri="{FF2B5EF4-FFF2-40B4-BE49-F238E27FC236}">
                <a16:creationId xmlns:a16="http://schemas.microsoft.com/office/drawing/2014/main" id="{2C6AC14D-EA85-4C06-B74B-CBE9B553174D}"/>
              </a:ext>
            </a:extLst>
          </p:cNvPr>
          <p:cNvSpPr/>
          <p:nvPr/>
        </p:nvSpPr>
        <p:spPr>
          <a:xfrm rot="16200000">
            <a:off x="2057399" y="3020962"/>
            <a:ext cx="1622320" cy="437536"/>
          </a:xfrm>
          <a:prstGeom prst="rect">
            <a:avLst/>
          </a:prstGeom>
          <a:solidFill>
            <a:schemeClr val="bg1">
              <a:lumMod val="8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solidFill>
                  <a:schemeClr val="tx1"/>
                </a:solidFill>
              </a:rPr>
              <a:t>TERAŹNIEJSZOŚĆ</a:t>
            </a:r>
          </a:p>
        </p:txBody>
      </p:sp>
      <p:sp>
        <p:nvSpPr>
          <p:cNvPr id="11" name="Prostokąt 10">
            <a:extLst>
              <a:ext uri="{FF2B5EF4-FFF2-40B4-BE49-F238E27FC236}">
                <a16:creationId xmlns:a16="http://schemas.microsoft.com/office/drawing/2014/main" id="{77D4C468-AA19-49B0-94F1-2000BA40DF71}"/>
              </a:ext>
            </a:extLst>
          </p:cNvPr>
          <p:cNvSpPr/>
          <p:nvPr/>
        </p:nvSpPr>
        <p:spPr>
          <a:xfrm rot="16200000">
            <a:off x="2013154" y="4687528"/>
            <a:ext cx="1710813" cy="437536"/>
          </a:xfrm>
          <a:prstGeom prst="rect">
            <a:avLst/>
          </a:prstGeom>
          <a:solidFill>
            <a:schemeClr val="bg1">
              <a:lumMod val="8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solidFill>
                  <a:schemeClr val="tx1"/>
                </a:solidFill>
              </a:rPr>
              <a:t>PRZYSZŁOŚĆ</a:t>
            </a:r>
          </a:p>
        </p:txBody>
      </p:sp>
      <p:sp>
        <p:nvSpPr>
          <p:cNvPr id="12" name="pole tekstowe 11">
            <a:extLst>
              <a:ext uri="{FF2B5EF4-FFF2-40B4-BE49-F238E27FC236}">
                <a16:creationId xmlns:a16="http://schemas.microsoft.com/office/drawing/2014/main" id="{28E77EBB-B442-4736-AF9D-9B1C9AE39C16}"/>
              </a:ext>
            </a:extLst>
          </p:cNvPr>
          <p:cNvSpPr txBox="1"/>
          <p:nvPr/>
        </p:nvSpPr>
        <p:spPr>
          <a:xfrm>
            <a:off x="2" y="1238865"/>
            <a:ext cx="12191998" cy="461665"/>
          </a:xfrm>
          <a:prstGeom prst="rect">
            <a:avLst/>
          </a:prstGeom>
          <a:solidFill>
            <a:schemeClr val="bg1">
              <a:lumMod val="85000"/>
            </a:schemeClr>
          </a:solidFill>
        </p:spPr>
        <p:txBody>
          <a:bodyPr wrap="square" rtlCol="0">
            <a:spAutoFit/>
          </a:bodyPr>
          <a:lstStyle/>
          <a:p>
            <a:pPr algn="ctr"/>
            <a:r>
              <a:rPr lang="pl-PL" sz="2400" b="1" dirty="0"/>
              <a:t>A N A L I Z A    S W O T</a:t>
            </a:r>
          </a:p>
        </p:txBody>
      </p:sp>
    </p:spTree>
    <p:extLst>
      <p:ext uri="{BB962C8B-B14F-4D97-AF65-F5344CB8AC3E}">
        <p14:creationId xmlns:p14="http://schemas.microsoft.com/office/powerpoint/2010/main" val="4194027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482FBDD-7A78-4CBB-A928-C3F39C0CBAA4}"/>
              </a:ext>
            </a:extLst>
          </p:cNvPr>
          <p:cNvSpPr/>
          <p:nvPr/>
        </p:nvSpPr>
        <p:spPr>
          <a:xfrm>
            <a:off x="1052804" y="1885564"/>
            <a:ext cx="10086392" cy="3594702"/>
          </a:xfrm>
          <a:prstGeom prst="rect">
            <a:avLst/>
          </a:prstGeom>
        </p:spPr>
        <p:txBody>
          <a:bodyPr wrap="square">
            <a:spAutoFit/>
          </a:bodyPr>
          <a:lstStyle/>
          <a:p>
            <a:pPr marR="75565" indent="540385" algn="just">
              <a:lnSpc>
                <a:spcPct val="150000"/>
              </a:lnSpc>
              <a:spcAft>
                <a:spcPts val="0"/>
              </a:spcAft>
            </a:pPr>
            <a:r>
              <a:rPr lang="pl-PL" sz="2200" dirty="0">
                <a:latin typeface="Calibri" panose="020F0502020204030204" pitchFamily="34" charset="0"/>
                <a:ea typeface="Times New Roman" panose="02020603050405020304" pitchFamily="18" charset="0"/>
                <a:cs typeface="Calibri" panose="020F0502020204030204" pitchFamily="34" charset="0"/>
              </a:rPr>
              <a:t>Metoda ta stosowana jest do uczenia się we współpracy. Uczestnicy podzieleni są na grupy. Każdy z członków grupy dostaje inną materiału do opracowania. Po kilku minutach osoby, posiadające tą samą część materiału tworzą nowe grupy – tzw. grupy eksperckie. Eksperci omawiają swoją częścią materiału, ustalają sposób przekazania nowych informacji pozostałym uczestnikom zajęć. Po kilku minutach eksperci powracają pierwotnych grup i przekazują informacje pozostałym członkom grupy – uczą ich.</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7EA9A31E-C3C1-4DFE-8C27-D629DF5BF3B4}"/>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M E T O D A    J I G S A W  (U K Ł A D A N K A)</a:t>
            </a:r>
          </a:p>
        </p:txBody>
      </p:sp>
    </p:spTree>
    <p:extLst>
      <p:ext uri="{BB962C8B-B14F-4D97-AF65-F5344CB8AC3E}">
        <p14:creationId xmlns:p14="http://schemas.microsoft.com/office/powerpoint/2010/main" val="248834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C399E25B-4B66-43A4-923C-1685F9273E1D}"/>
              </a:ext>
            </a:extLst>
          </p:cNvPr>
          <p:cNvSpPr/>
          <p:nvPr/>
        </p:nvSpPr>
        <p:spPr>
          <a:xfrm>
            <a:off x="2472614" y="2270339"/>
            <a:ext cx="549916" cy="32900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1C</a:t>
            </a:r>
          </a:p>
        </p:txBody>
      </p:sp>
      <p:sp>
        <p:nvSpPr>
          <p:cNvPr id="5" name="Prostokąt 4">
            <a:extLst>
              <a:ext uri="{FF2B5EF4-FFF2-40B4-BE49-F238E27FC236}">
                <a16:creationId xmlns:a16="http://schemas.microsoft.com/office/drawing/2014/main" id="{5E838085-0831-420C-9FCB-DBA8C4BA563D}"/>
              </a:ext>
            </a:extLst>
          </p:cNvPr>
          <p:cNvSpPr/>
          <p:nvPr/>
        </p:nvSpPr>
        <p:spPr>
          <a:xfrm>
            <a:off x="3072882" y="1909882"/>
            <a:ext cx="594047" cy="32900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1A</a:t>
            </a:r>
          </a:p>
        </p:txBody>
      </p:sp>
      <p:sp>
        <p:nvSpPr>
          <p:cNvPr id="6" name="Prostokąt 5">
            <a:extLst>
              <a:ext uri="{FF2B5EF4-FFF2-40B4-BE49-F238E27FC236}">
                <a16:creationId xmlns:a16="http://schemas.microsoft.com/office/drawing/2014/main" id="{BC7BA8D4-E8E6-47CD-99B4-B36390463E6D}"/>
              </a:ext>
            </a:extLst>
          </p:cNvPr>
          <p:cNvSpPr/>
          <p:nvPr/>
        </p:nvSpPr>
        <p:spPr>
          <a:xfrm>
            <a:off x="3800673" y="2270339"/>
            <a:ext cx="549916" cy="329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1B</a:t>
            </a:r>
          </a:p>
        </p:txBody>
      </p:sp>
      <p:sp>
        <p:nvSpPr>
          <p:cNvPr id="8" name="Prostokąt 7">
            <a:extLst>
              <a:ext uri="{FF2B5EF4-FFF2-40B4-BE49-F238E27FC236}">
                <a16:creationId xmlns:a16="http://schemas.microsoft.com/office/drawing/2014/main" id="{DD52C4E2-FACE-44BD-8DA3-0AE16CCD04B8}"/>
              </a:ext>
            </a:extLst>
          </p:cNvPr>
          <p:cNvSpPr/>
          <p:nvPr/>
        </p:nvSpPr>
        <p:spPr>
          <a:xfrm>
            <a:off x="6170646" y="2270339"/>
            <a:ext cx="549916" cy="32900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2C</a:t>
            </a:r>
          </a:p>
        </p:txBody>
      </p:sp>
      <p:sp>
        <p:nvSpPr>
          <p:cNvPr id="9" name="Prostokąt 8">
            <a:extLst>
              <a:ext uri="{FF2B5EF4-FFF2-40B4-BE49-F238E27FC236}">
                <a16:creationId xmlns:a16="http://schemas.microsoft.com/office/drawing/2014/main" id="{C10215E1-F309-4678-BE9C-7EB927C2541F}"/>
              </a:ext>
            </a:extLst>
          </p:cNvPr>
          <p:cNvSpPr/>
          <p:nvPr/>
        </p:nvSpPr>
        <p:spPr>
          <a:xfrm>
            <a:off x="6770914" y="1909882"/>
            <a:ext cx="594047" cy="32900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2A</a:t>
            </a:r>
          </a:p>
        </p:txBody>
      </p:sp>
      <p:sp>
        <p:nvSpPr>
          <p:cNvPr id="10" name="Prostokąt 9">
            <a:extLst>
              <a:ext uri="{FF2B5EF4-FFF2-40B4-BE49-F238E27FC236}">
                <a16:creationId xmlns:a16="http://schemas.microsoft.com/office/drawing/2014/main" id="{F7732C59-E60C-4BD3-B3D2-85D30D1EA49F}"/>
              </a:ext>
            </a:extLst>
          </p:cNvPr>
          <p:cNvSpPr/>
          <p:nvPr/>
        </p:nvSpPr>
        <p:spPr>
          <a:xfrm>
            <a:off x="7498705" y="2270339"/>
            <a:ext cx="549916" cy="329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2B</a:t>
            </a:r>
          </a:p>
        </p:txBody>
      </p:sp>
      <p:sp>
        <p:nvSpPr>
          <p:cNvPr id="11" name="Prostokąt 10">
            <a:extLst>
              <a:ext uri="{FF2B5EF4-FFF2-40B4-BE49-F238E27FC236}">
                <a16:creationId xmlns:a16="http://schemas.microsoft.com/office/drawing/2014/main" id="{E5BC35B6-3EF9-4141-BCAE-E169904FA5E2}"/>
              </a:ext>
            </a:extLst>
          </p:cNvPr>
          <p:cNvSpPr/>
          <p:nvPr/>
        </p:nvSpPr>
        <p:spPr>
          <a:xfrm>
            <a:off x="9719386" y="2223688"/>
            <a:ext cx="549916"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3C</a:t>
            </a:r>
          </a:p>
        </p:txBody>
      </p:sp>
      <p:sp>
        <p:nvSpPr>
          <p:cNvPr id="12" name="Prostokąt 11">
            <a:extLst>
              <a:ext uri="{FF2B5EF4-FFF2-40B4-BE49-F238E27FC236}">
                <a16:creationId xmlns:a16="http://schemas.microsoft.com/office/drawing/2014/main" id="{8A1C6323-14AE-4160-A419-5EBE8BDA4820}"/>
              </a:ext>
            </a:extLst>
          </p:cNvPr>
          <p:cNvSpPr/>
          <p:nvPr/>
        </p:nvSpPr>
        <p:spPr>
          <a:xfrm>
            <a:off x="10319654" y="1863231"/>
            <a:ext cx="594047"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a:t>
            </a:r>
          </a:p>
        </p:txBody>
      </p:sp>
      <p:sp>
        <p:nvSpPr>
          <p:cNvPr id="13" name="Prostokąt 12">
            <a:extLst>
              <a:ext uri="{FF2B5EF4-FFF2-40B4-BE49-F238E27FC236}">
                <a16:creationId xmlns:a16="http://schemas.microsoft.com/office/drawing/2014/main" id="{EC69C9BB-7034-4BC9-B577-525127A834D3}"/>
              </a:ext>
            </a:extLst>
          </p:cNvPr>
          <p:cNvSpPr/>
          <p:nvPr/>
        </p:nvSpPr>
        <p:spPr>
          <a:xfrm>
            <a:off x="11047445" y="2223688"/>
            <a:ext cx="549916"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3B</a:t>
            </a:r>
          </a:p>
        </p:txBody>
      </p:sp>
      <p:sp>
        <p:nvSpPr>
          <p:cNvPr id="15" name="Prostokąt 14">
            <a:extLst>
              <a:ext uri="{FF2B5EF4-FFF2-40B4-BE49-F238E27FC236}">
                <a16:creationId xmlns:a16="http://schemas.microsoft.com/office/drawing/2014/main" id="{86A2A22A-5ABF-44D2-A5C4-0BB85300528F}"/>
              </a:ext>
            </a:extLst>
          </p:cNvPr>
          <p:cNvSpPr/>
          <p:nvPr/>
        </p:nvSpPr>
        <p:spPr>
          <a:xfrm>
            <a:off x="2416048" y="3313614"/>
            <a:ext cx="549916" cy="32407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a:t>
            </a:r>
          </a:p>
        </p:txBody>
      </p:sp>
      <p:sp>
        <p:nvSpPr>
          <p:cNvPr id="16" name="Prostokąt 15">
            <a:extLst>
              <a:ext uri="{FF2B5EF4-FFF2-40B4-BE49-F238E27FC236}">
                <a16:creationId xmlns:a16="http://schemas.microsoft.com/office/drawing/2014/main" id="{68A7C872-6CCD-46D6-A389-1E03E185BEA9}"/>
              </a:ext>
            </a:extLst>
          </p:cNvPr>
          <p:cNvSpPr/>
          <p:nvPr/>
        </p:nvSpPr>
        <p:spPr>
          <a:xfrm>
            <a:off x="3072880" y="3030684"/>
            <a:ext cx="594047" cy="32407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a:t>
            </a:r>
          </a:p>
        </p:txBody>
      </p:sp>
      <p:sp>
        <p:nvSpPr>
          <p:cNvPr id="17" name="Prostokąt 16">
            <a:extLst>
              <a:ext uri="{FF2B5EF4-FFF2-40B4-BE49-F238E27FC236}">
                <a16:creationId xmlns:a16="http://schemas.microsoft.com/office/drawing/2014/main" id="{44041B40-FFCC-4B44-AFD2-43159C768F6F}"/>
              </a:ext>
            </a:extLst>
          </p:cNvPr>
          <p:cNvSpPr/>
          <p:nvPr/>
        </p:nvSpPr>
        <p:spPr>
          <a:xfrm>
            <a:off x="3744107" y="3313614"/>
            <a:ext cx="549916" cy="32407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a:t>
            </a:r>
          </a:p>
        </p:txBody>
      </p:sp>
      <p:sp>
        <p:nvSpPr>
          <p:cNvPr id="18" name="Prostokąt 17">
            <a:extLst>
              <a:ext uri="{FF2B5EF4-FFF2-40B4-BE49-F238E27FC236}">
                <a16:creationId xmlns:a16="http://schemas.microsoft.com/office/drawing/2014/main" id="{94915E5B-5220-4BA4-8F8C-92813CA61620}"/>
              </a:ext>
            </a:extLst>
          </p:cNvPr>
          <p:cNvSpPr/>
          <p:nvPr/>
        </p:nvSpPr>
        <p:spPr>
          <a:xfrm>
            <a:off x="6114080" y="3313614"/>
            <a:ext cx="549916" cy="3240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3B</a:t>
            </a:r>
          </a:p>
        </p:txBody>
      </p:sp>
      <p:sp>
        <p:nvSpPr>
          <p:cNvPr id="19" name="Prostokąt 18">
            <a:extLst>
              <a:ext uri="{FF2B5EF4-FFF2-40B4-BE49-F238E27FC236}">
                <a16:creationId xmlns:a16="http://schemas.microsoft.com/office/drawing/2014/main" id="{25F1E752-00BB-4405-AB65-576F899492D7}"/>
              </a:ext>
            </a:extLst>
          </p:cNvPr>
          <p:cNvSpPr/>
          <p:nvPr/>
        </p:nvSpPr>
        <p:spPr>
          <a:xfrm>
            <a:off x="6770912" y="3030684"/>
            <a:ext cx="594047" cy="3240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1B</a:t>
            </a:r>
          </a:p>
        </p:txBody>
      </p:sp>
      <p:sp>
        <p:nvSpPr>
          <p:cNvPr id="20" name="Prostokąt 19">
            <a:extLst>
              <a:ext uri="{FF2B5EF4-FFF2-40B4-BE49-F238E27FC236}">
                <a16:creationId xmlns:a16="http://schemas.microsoft.com/office/drawing/2014/main" id="{F2841426-A760-4C08-8E38-BF0922B23D72}"/>
              </a:ext>
            </a:extLst>
          </p:cNvPr>
          <p:cNvSpPr/>
          <p:nvPr/>
        </p:nvSpPr>
        <p:spPr>
          <a:xfrm>
            <a:off x="7442139" y="3313614"/>
            <a:ext cx="549916" cy="3240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2B</a:t>
            </a:r>
          </a:p>
        </p:txBody>
      </p:sp>
      <p:sp>
        <p:nvSpPr>
          <p:cNvPr id="21" name="Prostokąt 20">
            <a:extLst>
              <a:ext uri="{FF2B5EF4-FFF2-40B4-BE49-F238E27FC236}">
                <a16:creationId xmlns:a16="http://schemas.microsoft.com/office/drawing/2014/main" id="{31BC112A-C0F0-4164-A2AC-6C99F68F3B19}"/>
              </a:ext>
            </a:extLst>
          </p:cNvPr>
          <p:cNvSpPr/>
          <p:nvPr/>
        </p:nvSpPr>
        <p:spPr>
          <a:xfrm>
            <a:off x="9662822" y="3266963"/>
            <a:ext cx="549916" cy="32407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3C</a:t>
            </a:r>
          </a:p>
        </p:txBody>
      </p:sp>
      <p:sp>
        <p:nvSpPr>
          <p:cNvPr id="22" name="Prostokąt 21">
            <a:extLst>
              <a:ext uri="{FF2B5EF4-FFF2-40B4-BE49-F238E27FC236}">
                <a16:creationId xmlns:a16="http://schemas.microsoft.com/office/drawing/2014/main" id="{586655F0-BED4-4F05-9E5E-9D77966892DF}"/>
              </a:ext>
            </a:extLst>
          </p:cNvPr>
          <p:cNvSpPr/>
          <p:nvPr/>
        </p:nvSpPr>
        <p:spPr>
          <a:xfrm>
            <a:off x="10319652" y="2984033"/>
            <a:ext cx="594047" cy="32407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1C</a:t>
            </a:r>
          </a:p>
        </p:txBody>
      </p:sp>
      <p:sp>
        <p:nvSpPr>
          <p:cNvPr id="23" name="Prostokąt 22">
            <a:extLst>
              <a:ext uri="{FF2B5EF4-FFF2-40B4-BE49-F238E27FC236}">
                <a16:creationId xmlns:a16="http://schemas.microsoft.com/office/drawing/2014/main" id="{19776F19-D2C1-427D-85DE-55CAE7D390A2}"/>
              </a:ext>
            </a:extLst>
          </p:cNvPr>
          <p:cNvSpPr/>
          <p:nvPr/>
        </p:nvSpPr>
        <p:spPr>
          <a:xfrm>
            <a:off x="10990879" y="3266963"/>
            <a:ext cx="549916" cy="32407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2C</a:t>
            </a:r>
          </a:p>
        </p:txBody>
      </p:sp>
      <p:sp>
        <p:nvSpPr>
          <p:cNvPr id="25" name="Prostokąt 24">
            <a:extLst>
              <a:ext uri="{FF2B5EF4-FFF2-40B4-BE49-F238E27FC236}">
                <a16:creationId xmlns:a16="http://schemas.microsoft.com/office/drawing/2014/main" id="{911BB2BD-69EC-406F-9F95-D6D45A854A95}"/>
              </a:ext>
            </a:extLst>
          </p:cNvPr>
          <p:cNvSpPr/>
          <p:nvPr/>
        </p:nvSpPr>
        <p:spPr>
          <a:xfrm>
            <a:off x="145018" y="1971621"/>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 ETAP</a:t>
            </a:r>
          </a:p>
        </p:txBody>
      </p:sp>
      <p:sp>
        <p:nvSpPr>
          <p:cNvPr id="26" name="Prostokąt 25">
            <a:extLst>
              <a:ext uri="{FF2B5EF4-FFF2-40B4-BE49-F238E27FC236}">
                <a16:creationId xmlns:a16="http://schemas.microsoft.com/office/drawing/2014/main" id="{4C984D0A-7819-46F1-941C-B552C46091D9}"/>
              </a:ext>
            </a:extLst>
          </p:cNvPr>
          <p:cNvSpPr/>
          <p:nvPr/>
        </p:nvSpPr>
        <p:spPr>
          <a:xfrm>
            <a:off x="184672" y="3125199"/>
            <a:ext cx="1698168" cy="59641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II ETAP – GRUPY EKSPERTÓW</a:t>
            </a:r>
          </a:p>
        </p:txBody>
      </p:sp>
      <p:sp>
        <p:nvSpPr>
          <p:cNvPr id="27" name="Prostokąt 26">
            <a:extLst>
              <a:ext uri="{FF2B5EF4-FFF2-40B4-BE49-F238E27FC236}">
                <a16:creationId xmlns:a16="http://schemas.microsoft.com/office/drawing/2014/main" id="{82BA8329-7166-4A6F-803E-5C80FFAE1F6F}"/>
              </a:ext>
            </a:extLst>
          </p:cNvPr>
          <p:cNvSpPr/>
          <p:nvPr/>
        </p:nvSpPr>
        <p:spPr>
          <a:xfrm>
            <a:off x="2465416" y="4816865"/>
            <a:ext cx="549916" cy="3504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1C</a:t>
            </a:r>
          </a:p>
        </p:txBody>
      </p:sp>
      <p:sp>
        <p:nvSpPr>
          <p:cNvPr id="28" name="Prostokąt 27">
            <a:extLst>
              <a:ext uri="{FF2B5EF4-FFF2-40B4-BE49-F238E27FC236}">
                <a16:creationId xmlns:a16="http://schemas.microsoft.com/office/drawing/2014/main" id="{362B87DE-07F6-4010-95B6-0DE235554604}"/>
              </a:ext>
            </a:extLst>
          </p:cNvPr>
          <p:cNvSpPr/>
          <p:nvPr/>
        </p:nvSpPr>
        <p:spPr>
          <a:xfrm>
            <a:off x="3067337" y="4081348"/>
            <a:ext cx="549916" cy="3504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a:t>
            </a:r>
          </a:p>
        </p:txBody>
      </p:sp>
      <p:sp>
        <p:nvSpPr>
          <p:cNvPr id="29" name="Prostokąt 28">
            <a:extLst>
              <a:ext uri="{FF2B5EF4-FFF2-40B4-BE49-F238E27FC236}">
                <a16:creationId xmlns:a16="http://schemas.microsoft.com/office/drawing/2014/main" id="{C7C36922-AB1E-4EAC-A2F5-76CD2072C8AD}"/>
              </a:ext>
            </a:extLst>
          </p:cNvPr>
          <p:cNvSpPr/>
          <p:nvPr/>
        </p:nvSpPr>
        <p:spPr>
          <a:xfrm>
            <a:off x="3690250" y="4816865"/>
            <a:ext cx="549916" cy="3504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1B</a:t>
            </a:r>
          </a:p>
        </p:txBody>
      </p:sp>
      <p:sp>
        <p:nvSpPr>
          <p:cNvPr id="30" name="Prostokąt 29">
            <a:extLst>
              <a:ext uri="{FF2B5EF4-FFF2-40B4-BE49-F238E27FC236}">
                <a16:creationId xmlns:a16="http://schemas.microsoft.com/office/drawing/2014/main" id="{2C955442-AC66-4280-8A62-8CD1A480108D}"/>
              </a:ext>
            </a:extLst>
          </p:cNvPr>
          <p:cNvSpPr/>
          <p:nvPr/>
        </p:nvSpPr>
        <p:spPr>
          <a:xfrm>
            <a:off x="6090497" y="4797622"/>
            <a:ext cx="549916" cy="3504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2C</a:t>
            </a:r>
          </a:p>
        </p:txBody>
      </p:sp>
      <p:sp>
        <p:nvSpPr>
          <p:cNvPr id="31" name="Prostokąt 30">
            <a:extLst>
              <a:ext uri="{FF2B5EF4-FFF2-40B4-BE49-F238E27FC236}">
                <a16:creationId xmlns:a16="http://schemas.microsoft.com/office/drawing/2014/main" id="{7BA788B0-C010-4ADA-9959-244C86C82250}"/>
              </a:ext>
            </a:extLst>
          </p:cNvPr>
          <p:cNvSpPr/>
          <p:nvPr/>
        </p:nvSpPr>
        <p:spPr>
          <a:xfrm>
            <a:off x="6765369" y="4081348"/>
            <a:ext cx="549916" cy="3504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a:t>
            </a:r>
          </a:p>
        </p:txBody>
      </p:sp>
      <p:sp>
        <p:nvSpPr>
          <p:cNvPr id="32" name="Prostokąt 31">
            <a:extLst>
              <a:ext uri="{FF2B5EF4-FFF2-40B4-BE49-F238E27FC236}">
                <a16:creationId xmlns:a16="http://schemas.microsoft.com/office/drawing/2014/main" id="{B065CD65-83D4-4A7C-A618-99B4A0EBF1B1}"/>
              </a:ext>
            </a:extLst>
          </p:cNvPr>
          <p:cNvSpPr/>
          <p:nvPr/>
        </p:nvSpPr>
        <p:spPr>
          <a:xfrm>
            <a:off x="7367590" y="4770586"/>
            <a:ext cx="549916" cy="3504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2B</a:t>
            </a:r>
          </a:p>
        </p:txBody>
      </p:sp>
      <p:sp>
        <p:nvSpPr>
          <p:cNvPr id="33" name="Prostokąt 32">
            <a:extLst>
              <a:ext uri="{FF2B5EF4-FFF2-40B4-BE49-F238E27FC236}">
                <a16:creationId xmlns:a16="http://schemas.microsoft.com/office/drawing/2014/main" id="{52DBDDA6-3BBB-4CDC-A6B0-8465E469B0A0}"/>
              </a:ext>
            </a:extLst>
          </p:cNvPr>
          <p:cNvSpPr/>
          <p:nvPr/>
        </p:nvSpPr>
        <p:spPr>
          <a:xfrm>
            <a:off x="9691672" y="4770586"/>
            <a:ext cx="549916" cy="3504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3C</a:t>
            </a:r>
          </a:p>
        </p:txBody>
      </p:sp>
      <p:sp>
        <p:nvSpPr>
          <p:cNvPr id="34" name="Prostokąt 33">
            <a:extLst>
              <a:ext uri="{FF2B5EF4-FFF2-40B4-BE49-F238E27FC236}">
                <a16:creationId xmlns:a16="http://schemas.microsoft.com/office/drawing/2014/main" id="{244457EE-1330-4FE0-9395-103146CEF560}"/>
              </a:ext>
            </a:extLst>
          </p:cNvPr>
          <p:cNvSpPr/>
          <p:nvPr/>
        </p:nvSpPr>
        <p:spPr>
          <a:xfrm>
            <a:off x="10314109" y="4024478"/>
            <a:ext cx="549916" cy="3504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a:t>
            </a:r>
          </a:p>
        </p:txBody>
      </p:sp>
      <p:sp>
        <p:nvSpPr>
          <p:cNvPr id="35" name="Prostokąt 34">
            <a:extLst>
              <a:ext uri="{FF2B5EF4-FFF2-40B4-BE49-F238E27FC236}">
                <a16:creationId xmlns:a16="http://schemas.microsoft.com/office/drawing/2014/main" id="{C44FA4C9-4543-46F0-8C1C-BDE2F9710519}"/>
              </a:ext>
            </a:extLst>
          </p:cNvPr>
          <p:cNvSpPr/>
          <p:nvPr/>
        </p:nvSpPr>
        <p:spPr>
          <a:xfrm>
            <a:off x="10960657" y="4757339"/>
            <a:ext cx="549916" cy="3504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3B</a:t>
            </a:r>
          </a:p>
        </p:txBody>
      </p:sp>
      <p:sp>
        <p:nvSpPr>
          <p:cNvPr id="38" name="Prostokąt 37">
            <a:extLst>
              <a:ext uri="{FF2B5EF4-FFF2-40B4-BE49-F238E27FC236}">
                <a16:creationId xmlns:a16="http://schemas.microsoft.com/office/drawing/2014/main" id="{704C0623-C9BD-43AB-9343-F367A353A4C8}"/>
              </a:ext>
            </a:extLst>
          </p:cNvPr>
          <p:cNvSpPr/>
          <p:nvPr/>
        </p:nvSpPr>
        <p:spPr>
          <a:xfrm>
            <a:off x="145018" y="4186411"/>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III ETAP</a:t>
            </a:r>
          </a:p>
        </p:txBody>
      </p:sp>
      <p:cxnSp>
        <p:nvCxnSpPr>
          <p:cNvPr id="40" name="Łącznik prosty 39">
            <a:extLst>
              <a:ext uri="{FF2B5EF4-FFF2-40B4-BE49-F238E27FC236}">
                <a16:creationId xmlns:a16="http://schemas.microsoft.com/office/drawing/2014/main" id="{7321CFD7-EAED-4350-B7A3-9D73EE422052}"/>
              </a:ext>
            </a:extLst>
          </p:cNvPr>
          <p:cNvCxnSpPr/>
          <p:nvPr/>
        </p:nvCxnSpPr>
        <p:spPr>
          <a:xfrm>
            <a:off x="3022530" y="4997895"/>
            <a:ext cx="650017" cy="0"/>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9" name="Łącznik prosty 48">
            <a:extLst>
              <a:ext uri="{FF2B5EF4-FFF2-40B4-BE49-F238E27FC236}">
                <a16:creationId xmlns:a16="http://schemas.microsoft.com/office/drawing/2014/main" id="{16A7E888-21FD-49E8-B485-477E6907AFB3}"/>
              </a:ext>
            </a:extLst>
          </p:cNvPr>
          <p:cNvCxnSpPr>
            <a:cxnSpLocks/>
          </p:cNvCxnSpPr>
          <p:nvPr/>
        </p:nvCxnSpPr>
        <p:spPr>
          <a:xfrm>
            <a:off x="3617253" y="4473550"/>
            <a:ext cx="432228" cy="324072"/>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1" name="Łącznik prosty 50">
            <a:extLst>
              <a:ext uri="{FF2B5EF4-FFF2-40B4-BE49-F238E27FC236}">
                <a16:creationId xmlns:a16="http://schemas.microsoft.com/office/drawing/2014/main" id="{50F60703-4A1D-415A-8DE8-86153A218A1C}"/>
              </a:ext>
            </a:extLst>
          </p:cNvPr>
          <p:cNvCxnSpPr>
            <a:cxnSpLocks/>
          </p:cNvCxnSpPr>
          <p:nvPr/>
        </p:nvCxnSpPr>
        <p:spPr>
          <a:xfrm flipV="1">
            <a:off x="2623590" y="4468635"/>
            <a:ext cx="461526" cy="322634"/>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9" name="Łącznik prosty 58">
            <a:extLst>
              <a:ext uri="{FF2B5EF4-FFF2-40B4-BE49-F238E27FC236}">
                <a16:creationId xmlns:a16="http://schemas.microsoft.com/office/drawing/2014/main" id="{848FB8DC-F769-41D3-A701-C1F74261D78F}"/>
              </a:ext>
            </a:extLst>
          </p:cNvPr>
          <p:cNvCxnSpPr/>
          <p:nvPr/>
        </p:nvCxnSpPr>
        <p:spPr>
          <a:xfrm>
            <a:off x="6665268" y="4992107"/>
            <a:ext cx="650017" cy="0"/>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0" name="Łącznik prosty 59">
            <a:extLst>
              <a:ext uri="{FF2B5EF4-FFF2-40B4-BE49-F238E27FC236}">
                <a16:creationId xmlns:a16="http://schemas.microsoft.com/office/drawing/2014/main" id="{9962868B-2176-4257-8392-E3D4D5CBB427}"/>
              </a:ext>
            </a:extLst>
          </p:cNvPr>
          <p:cNvCxnSpPr/>
          <p:nvPr/>
        </p:nvCxnSpPr>
        <p:spPr>
          <a:xfrm>
            <a:off x="10263682" y="4930304"/>
            <a:ext cx="650017" cy="0"/>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1" name="Łącznik prosty 60">
            <a:extLst>
              <a:ext uri="{FF2B5EF4-FFF2-40B4-BE49-F238E27FC236}">
                <a16:creationId xmlns:a16="http://schemas.microsoft.com/office/drawing/2014/main" id="{3585BE6A-9D96-449D-97CE-1253FCCF1C20}"/>
              </a:ext>
            </a:extLst>
          </p:cNvPr>
          <p:cNvCxnSpPr>
            <a:cxnSpLocks/>
          </p:cNvCxnSpPr>
          <p:nvPr/>
        </p:nvCxnSpPr>
        <p:spPr>
          <a:xfrm>
            <a:off x="7346338" y="4410129"/>
            <a:ext cx="432228" cy="324072"/>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2" name="Łącznik prosty 61">
            <a:extLst>
              <a:ext uri="{FF2B5EF4-FFF2-40B4-BE49-F238E27FC236}">
                <a16:creationId xmlns:a16="http://schemas.microsoft.com/office/drawing/2014/main" id="{09E61371-BFD7-4B0F-89CC-5A447ECDF8D8}"/>
              </a:ext>
            </a:extLst>
          </p:cNvPr>
          <p:cNvCxnSpPr>
            <a:cxnSpLocks/>
          </p:cNvCxnSpPr>
          <p:nvPr/>
        </p:nvCxnSpPr>
        <p:spPr>
          <a:xfrm>
            <a:off x="10890175" y="4385506"/>
            <a:ext cx="432228" cy="324072"/>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3" name="Łącznik prosty 62">
            <a:extLst>
              <a:ext uri="{FF2B5EF4-FFF2-40B4-BE49-F238E27FC236}">
                <a16:creationId xmlns:a16="http://schemas.microsoft.com/office/drawing/2014/main" id="{E302F30E-CB22-410A-A505-6F7E633F9C1D}"/>
              </a:ext>
            </a:extLst>
          </p:cNvPr>
          <p:cNvCxnSpPr>
            <a:cxnSpLocks/>
          </p:cNvCxnSpPr>
          <p:nvPr/>
        </p:nvCxnSpPr>
        <p:spPr>
          <a:xfrm flipV="1">
            <a:off x="6260580" y="4434705"/>
            <a:ext cx="461526" cy="322634"/>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4" name="Łącznik prosty 63">
            <a:extLst>
              <a:ext uri="{FF2B5EF4-FFF2-40B4-BE49-F238E27FC236}">
                <a16:creationId xmlns:a16="http://schemas.microsoft.com/office/drawing/2014/main" id="{B819118C-5811-46C4-82E1-B5E1FAC09252}"/>
              </a:ext>
            </a:extLst>
          </p:cNvPr>
          <p:cNvCxnSpPr>
            <a:cxnSpLocks/>
          </p:cNvCxnSpPr>
          <p:nvPr/>
        </p:nvCxnSpPr>
        <p:spPr>
          <a:xfrm flipV="1">
            <a:off x="9861714" y="4410129"/>
            <a:ext cx="461526" cy="322634"/>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5" name="Prostokąt 64">
            <a:extLst>
              <a:ext uri="{FF2B5EF4-FFF2-40B4-BE49-F238E27FC236}">
                <a16:creationId xmlns:a16="http://schemas.microsoft.com/office/drawing/2014/main" id="{464BD86E-E246-448A-BC95-A1758CB78203}"/>
              </a:ext>
            </a:extLst>
          </p:cNvPr>
          <p:cNvSpPr/>
          <p:nvPr/>
        </p:nvSpPr>
        <p:spPr>
          <a:xfrm>
            <a:off x="145018" y="5398865"/>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IV ETAP</a:t>
            </a:r>
          </a:p>
        </p:txBody>
      </p:sp>
      <p:sp>
        <p:nvSpPr>
          <p:cNvPr id="66" name="Prostokąt 65">
            <a:extLst>
              <a:ext uri="{FF2B5EF4-FFF2-40B4-BE49-F238E27FC236}">
                <a16:creationId xmlns:a16="http://schemas.microsoft.com/office/drawing/2014/main" id="{88DF11AA-851B-46A6-AB40-5E4002BD15AF}"/>
              </a:ext>
            </a:extLst>
          </p:cNvPr>
          <p:cNvSpPr/>
          <p:nvPr/>
        </p:nvSpPr>
        <p:spPr>
          <a:xfrm>
            <a:off x="2286123" y="5454630"/>
            <a:ext cx="322636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7" name="Prostokąt 66">
            <a:extLst>
              <a:ext uri="{FF2B5EF4-FFF2-40B4-BE49-F238E27FC236}">
                <a16:creationId xmlns:a16="http://schemas.microsoft.com/office/drawing/2014/main" id="{71235B39-5296-4780-8362-0B172843CBFE}"/>
              </a:ext>
            </a:extLst>
          </p:cNvPr>
          <p:cNvSpPr/>
          <p:nvPr/>
        </p:nvSpPr>
        <p:spPr>
          <a:xfrm>
            <a:off x="5512488" y="5445816"/>
            <a:ext cx="3453147"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8" name="Prostokąt 67">
            <a:extLst>
              <a:ext uri="{FF2B5EF4-FFF2-40B4-BE49-F238E27FC236}">
                <a16:creationId xmlns:a16="http://schemas.microsoft.com/office/drawing/2014/main" id="{06132500-FAE0-4BD8-B46C-9E79E1969B1E}"/>
              </a:ext>
            </a:extLst>
          </p:cNvPr>
          <p:cNvSpPr/>
          <p:nvPr/>
        </p:nvSpPr>
        <p:spPr>
          <a:xfrm>
            <a:off x="8965635" y="5444378"/>
            <a:ext cx="322636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9" name="pole tekstowe 68">
            <a:extLst>
              <a:ext uri="{FF2B5EF4-FFF2-40B4-BE49-F238E27FC236}">
                <a16:creationId xmlns:a16="http://schemas.microsoft.com/office/drawing/2014/main" id="{578CECA2-3781-4236-B222-778D25B466A5}"/>
              </a:ext>
            </a:extLst>
          </p:cNvPr>
          <p:cNvSpPr txBox="1"/>
          <p:nvPr/>
        </p:nvSpPr>
        <p:spPr>
          <a:xfrm>
            <a:off x="5625878" y="5434468"/>
            <a:ext cx="3226365" cy="369332"/>
          </a:xfrm>
          <a:prstGeom prst="rect">
            <a:avLst/>
          </a:prstGeom>
          <a:noFill/>
        </p:spPr>
        <p:txBody>
          <a:bodyPr wrap="square" rtlCol="0">
            <a:spAutoFit/>
          </a:bodyPr>
          <a:lstStyle/>
          <a:p>
            <a:r>
              <a:rPr lang="pl-PL" dirty="0"/>
              <a:t>Sprawdzenie zdobytej wiedzy</a:t>
            </a:r>
          </a:p>
        </p:txBody>
      </p:sp>
      <p:sp>
        <p:nvSpPr>
          <p:cNvPr id="47" name="pole tekstowe 46">
            <a:extLst>
              <a:ext uri="{FF2B5EF4-FFF2-40B4-BE49-F238E27FC236}">
                <a16:creationId xmlns:a16="http://schemas.microsoft.com/office/drawing/2014/main" id="{5EB05641-D647-4C7B-A0BE-DBFBFEF5929F}"/>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M E T O D A    J I G S A W  (U K Ł A D A N K A)</a:t>
            </a:r>
          </a:p>
        </p:txBody>
      </p:sp>
      <p:sp>
        <p:nvSpPr>
          <p:cNvPr id="50" name="Prostokąt 49">
            <a:extLst>
              <a:ext uri="{FF2B5EF4-FFF2-40B4-BE49-F238E27FC236}">
                <a16:creationId xmlns:a16="http://schemas.microsoft.com/office/drawing/2014/main" id="{C57671C9-B46E-4DC1-A9DD-7705B43FFCBC}"/>
              </a:ext>
            </a:extLst>
          </p:cNvPr>
          <p:cNvSpPr/>
          <p:nvPr/>
        </p:nvSpPr>
        <p:spPr>
          <a:xfrm>
            <a:off x="2489224" y="2278076"/>
            <a:ext cx="549916"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1C</a:t>
            </a:r>
          </a:p>
        </p:txBody>
      </p:sp>
      <p:sp>
        <p:nvSpPr>
          <p:cNvPr id="52" name="Prostokąt 51">
            <a:extLst>
              <a:ext uri="{FF2B5EF4-FFF2-40B4-BE49-F238E27FC236}">
                <a16:creationId xmlns:a16="http://schemas.microsoft.com/office/drawing/2014/main" id="{884BB5F2-1B07-49EB-88C9-7F32192D3230}"/>
              </a:ext>
            </a:extLst>
          </p:cNvPr>
          <p:cNvSpPr/>
          <p:nvPr/>
        </p:nvSpPr>
        <p:spPr>
          <a:xfrm>
            <a:off x="3089492" y="1917619"/>
            <a:ext cx="594047"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a:t>
            </a:r>
          </a:p>
        </p:txBody>
      </p:sp>
      <p:sp>
        <p:nvSpPr>
          <p:cNvPr id="53" name="Prostokąt 52">
            <a:extLst>
              <a:ext uri="{FF2B5EF4-FFF2-40B4-BE49-F238E27FC236}">
                <a16:creationId xmlns:a16="http://schemas.microsoft.com/office/drawing/2014/main" id="{209B9CED-6BC8-4B7F-81A0-6A44DD266CDF}"/>
              </a:ext>
            </a:extLst>
          </p:cNvPr>
          <p:cNvSpPr/>
          <p:nvPr/>
        </p:nvSpPr>
        <p:spPr>
          <a:xfrm>
            <a:off x="3817283" y="2278076"/>
            <a:ext cx="549916"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1B</a:t>
            </a:r>
          </a:p>
        </p:txBody>
      </p:sp>
      <p:sp>
        <p:nvSpPr>
          <p:cNvPr id="54" name="Prostokąt 53">
            <a:extLst>
              <a:ext uri="{FF2B5EF4-FFF2-40B4-BE49-F238E27FC236}">
                <a16:creationId xmlns:a16="http://schemas.microsoft.com/office/drawing/2014/main" id="{C1632C75-5471-47DD-AFF9-4F824BCF9C40}"/>
              </a:ext>
            </a:extLst>
          </p:cNvPr>
          <p:cNvSpPr/>
          <p:nvPr/>
        </p:nvSpPr>
        <p:spPr>
          <a:xfrm>
            <a:off x="6187256" y="2278076"/>
            <a:ext cx="549916"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2C</a:t>
            </a:r>
          </a:p>
        </p:txBody>
      </p:sp>
      <p:sp>
        <p:nvSpPr>
          <p:cNvPr id="55" name="Prostokąt 54">
            <a:extLst>
              <a:ext uri="{FF2B5EF4-FFF2-40B4-BE49-F238E27FC236}">
                <a16:creationId xmlns:a16="http://schemas.microsoft.com/office/drawing/2014/main" id="{6260FD75-E9E1-4560-A114-86E848550306}"/>
              </a:ext>
            </a:extLst>
          </p:cNvPr>
          <p:cNvSpPr/>
          <p:nvPr/>
        </p:nvSpPr>
        <p:spPr>
          <a:xfrm>
            <a:off x="6787524" y="1917619"/>
            <a:ext cx="594047"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a:t>
            </a:r>
          </a:p>
        </p:txBody>
      </p:sp>
      <p:sp>
        <p:nvSpPr>
          <p:cNvPr id="56" name="Prostokąt 55">
            <a:extLst>
              <a:ext uri="{FF2B5EF4-FFF2-40B4-BE49-F238E27FC236}">
                <a16:creationId xmlns:a16="http://schemas.microsoft.com/office/drawing/2014/main" id="{ECDDD388-93F8-4EE8-BCE4-48DB538FAFF4}"/>
              </a:ext>
            </a:extLst>
          </p:cNvPr>
          <p:cNvSpPr/>
          <p:nvPr/>
        </p:nvSpPr>
        <p:spPr>
          <a:xfrm>
            <a:off x="7515315" y="2278076"/>
            <a:ext cx="549916"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2B</a:t>
            </a:r>
          </a:p>
        </p:txBody>
      </p:sp>
    </p:spTree>
    <p:extLst>
      <p:ext uri="{BB962C8B-B14F-4D97-AF65-F5344CB8AC3E}">
        <p14:creationId xmlns:p14="http://schemas.microsoft.com/office/powerpoint/2010/main" val="1017445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482FBDD-7A78-4CBB-A928-C3F39C0CBAA4}"/>
              </a:ext>
            </a:extLst>
          </p:cNvPr>
          <p:cNvSpPr/>
          <p:nvPr/>
        </p:nvSpPr>
        <p:spPr>
          <a:xfrm>
            <a:off x="1047135" y="1948265"/>
            <a:ext cx="10097730" cy="3594702"/>
          </a:xfrm>
          <a:prstGeom prst="rect">
            <a:avLst/>
          </a:prstGeom>
        </p:spPr>
        <p:txBody>
          <a:bodyPr wrap="square">
            <a:spAutoFit/>
          </a:bodyPr>
          <a:lstStyle/>
          <a:p>
            <a:pPr marR="75565" indent="540385" algn="just">
              <a:lnSpc>
                <a:spcPct val="150000"/>
              </a:lnSpc>
              <a:spcAft>
                <a:spcPts val="0"/>
              </a:spcAft>
            </a:pPr>
            <a:r>
              <a:rPr lang="pl-PL" sz="2200" dirty="0">
                <a:latin typeface="Calibri" panose="020F0502020204030204" pitchFamily="34" charset="0"/>
                <a:ea typeface="Times New Roman" panose="02020603050405020304" pitchFamily="18" charset="0"/>
                <a:cs typeface="Calibri" panose="020F0502020204030204" pitchFamily="34" charset="0"/>
              </a:rPr>
              <a:t>Uczestnicy są podzieleni na pięcioosobowe zespoły, pracują metodą stolików eksperckich. W każdym zespole wyłoniony zostaje ekspert. Zespół otrzymuje tabelę do opracowania problemu. Następnie osoby nie będące ekspertami przechodzą do kolejnych ekspertów. Każdy ekspert pozostaje na miejscu i wypełnia tabelę propozycjami rozwiązania problemu od kolejnych grup. W wyniku dyskusji, zespoły w nowym składzie uzupełniają propozycje. Na zakończenie przygotowane informacje są prezentowane przez ekspertów zespołów.</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7EA9A31E-C3C1-4DFE-8C27-D629DF5BF3B4}"/>
              </a:ext>
            </a:extLst>
          </p:cNvPr>
          <p:cNvSpPr txBox="1"/>
          <p:nvPr/>
        </p:nvSpPr>
        <p:spPr>
          <a:xfrm>
            <a:off x="1" y="1238865"/>
            <a:ext cx="12191999" cy="461665"/>
          </a:xfrm>
          <a:prstGeom prst="rect">
            <a:avLst/>
          </a:prstGeom>
          <a:solidFill>
            <a:schemeClr val="bg1">
              <a:lumMod val="85000"/>
            </a:schemeClr>
          </a:solidFill>
        </p:spPr>
        <p:txBody>
          <a:bodyPr wrap="square" rtlCol="0">
            <a:spAutoFit/>
          </a:bodyPr>
          <a:lstStyle/>
          <a:p>
            <a:pPr algn="ctr"/>
            <a:r>
              <a:rPr lang="pl-PL" sz="2400" b="1" dirty="0"/>
              <a:t>S T O L I K I    E K S P E R C K I E (modyfikacja)</a:t>
            </a:r>
          </a:p>
        </p:txBody>
      </p:sp>
    </p:spTree>
    <p:extLst>
      <p:ext uri="{BB962C8B-B14F-4D97-AF65-F5344CB8AC3E}">
        <p14:creationId xmlns:p14="http://schemas.microsoft.com/office/powerpoint/2010/main" val="51506381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2409</TotalTime>
  <Words>1385</Words>
  <Application>Microsoft Office PowerPoint</Application>
  <PresentationFormat>Panoramiczny</PresentationFormat>
  <Paragraphs>202</Paragraphs>
  <Slides>26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26</vt:i4>
      </vt:variant>
    </vt:vector>
  </HeadingPairs>
  <TitlesOfParts>
    <vt:vector size="32" baseType="lpstr">
      <vt:lpstr>Arial</vt:lpstr>
      <vt:lpstr>Calibri</vt:lpstr>
      <vt:lpstr>Calibri Light</vt:lpstr>
      <vt:lpstr>Symbol</vt:lpstr>
      <vt:lpstr>Times New Roman</vt:lpstr>
      <vt:lpstr>Motyw pakietu Office</vt:lpstr>
      <vt:lpstr> Przykłady metod aktywizujących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Maria Okońska</dc:creator>
  <cp:lastModifiedBy>Lidia Aparta</cp:lastModifiedBy>
  <cp:revision>95</cp:revision>
  <dcterms:created xsi:type="dcterms:W3CDTF">2018-12-02T13:14:09Z</dcterms:created>
  <dcterms:modified xsi:type="dcterms:W3CDTF">2019-01-27T14:01:30Z</dcterms:modified>
</cp:coreProperties>
</file>